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 id="2147483755" r:id="rId2"/>
  </p:sldMasterIdLst>
  <p:notesMasterIdLst>
    <p:notesMasterId r:id="rId35"/>
  </p:notesMasterIdLst>
  <p:sldIdLst>
    <p:sldId id="256" r:id="rId3"/>
    <p:sldId id="384" r:id="rId4"/>
    <p:sldId id="357" r:id="rId5"/>
    <p:sldId id="386" r:id="rId6"/>
    <p:sldId id="372" r:id="rId7"/>
    <p:sldId id="358" r:id="rId8"/>
    <p:sldId id="382" r:id="rId9"/>
    <p:sldId id="383" r:id="rId10"/>
    <p:sldId id="360" r:id="rId11"/>
    <p:sldId id="387" r:id="rId12"/>
    <p:sldId id="359" r:id="rId13"/>
    <p:sldId id="361" r:id="rId14"/>
    <p:sldId id="388" r:id="rId15"/>
    <p:sldId id="362" r:id="rId16"/>
    <p:sldId id="332" r:id="rId17"/>
    <p:sldId id="363" r:id="rId18"/>
    <p:sldId id="364" r:id="rId19"/>
    <p:sldId id="365" r:id="rId20"/>
    <p:sldId id="366" r:id="rId21"/>
    <p:sldId id="368" r:id="rId22"/>
    <p:sldId id="385" r:id="rId23"/>
    <p:sldId id="370" r:id="rId24"/>
    <p:sldId id="381" r:id="rId25"/>
    <p:sldId id="373" r:id="rId26"/>
    <p:sldId id="374" r:id="rId27"/>
    <p:sldId id="371" r:id="rId28"/>
    <p:sldId id="378" r:id="rId29"/>
    <p:sldId id="375" r:id="rId30"/>
    <p:sldId id="376" r:id="rId31"/>
    <p:sldId id="377" r:id="rId32"/>
    <p:sldId id="379" r:id="rId33"/>
    <p:sldId id="380" r:id="rId34"/>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t305634"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67" autoAdjust="0"/>
    <p:restoredTop sz="87194" autoAdjust="0"/>
  </p:normalViewPr>
  <p:slideViewPr>
    <p:cSldViewPr>
      <p:cViewPr>
        <p:scale>
          <a:sx n="44" d="100"/>
          <a:sy n="44" d="100"/>
        </p:scale>
        <p:origin x="-2448"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6575" cy="511175"/>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a:defRPr sz="1300"/>
            </a:lvl1pPr>
          </a:lstStyle>
          <a:p>
            <a:pPr>
              <a:defRPr/>
            </a:pPr>
            <a:endParaRPr lang="es-ES"/>
          </a:p>
        </p:txBody>
      </p:sp>
      <p:sp>
        <p:nvSpPr>
          <p:cNvPr id="12291" name="Rectangle 3"/>
          <p:cNvSpPr>
            <a:spLocks noGrp="1" noChangeArrowheads="1"/>
          </p:cNvSpPr>
          <p:nvPr>
            <p:ph type="dt" idx="1"/>
          </p:nvPr>
        </p:nvSpPr>
        <p:spPr bwMode="auto">
          <a:xfrm>
            <a:off x="4021138" y="0"/>
            <a:ext cx="3076575" cy="511175"/>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algn="r">
              <a:defRPr sz="1300"/>
            </a:lvl1pPr>
          </a:lstStyle>
          <a:p>
            <a:pPr>
              <a:defRPr/>
            </a:pPr>
            <a:endParaRPr lang="es-ES"/>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9613" y="4860925"/>
            <a:ext cx="5680075" cy="4605338"/>
          </a:xfrm>
          <a:prstGeom prst="rect">
            <a:avLst/>
          </a:prstGeom>
          <a:noFill/>
          <a:ln>
            <a:noFill/>
          </a:ln>
          <a:effectLst/>
          <a:extLst/>
        </p:spPr>
        <p:txBody>
          <a:bodyPr vert="horz" wrap="square" lIns="99048" tIns="49524" rIns="99048" bIns="49524"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2294" name="Rectangle 6"/>
          <p:cNvSpPr>
            <a:spLocks noGrp="1" noChangeArrowheads="1"/>
          </p:cNvSpPr>
          <p:nvPr>
            <p:ph type="ftr" sz="quarter" idx="4"/>
          </p:nvPr>
        </p:nvSpPr>
        <p:spPr bwMode="auto">
          <a:xfrm>
            <a:off x="0" y="9721850"/>
            <a:ext cx="3076575" cy="511175"/>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a:defRPr sz="1300"/>
            </a:lvl1pPr>
          </a:lstStyle>
          <a:p>
            <a:pPr>
              <a:defRPr/>
            </a:pPr>
            <a:endParaRPr lang="es-ES"/>
          </a:p>
        </p:txBody>
      </p:sp>
      <p:sp>
        <p:nvSpPr>
          <p:cNvPr id="12295" name="Rectangle 7"/>
          <p:cNvSpPr>
            <a:spLocks noGrp="1" noChangeArrowheads="1"/>
          </p:cNvSpPr>
          <p:nvPr>
            <p:ph type="sldNum" sz="quarter" idx="5"/>
          </p:nvPr>
        </p:nvSpPr>
        <p:spPr bwMode="auto">
          <a:xfrm>
            <a:off x="4021138" y="9721850"/>
            <a:ext cx="3076575" cy="511175"/>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algn="r">
              <a:defRPr sz="1300"/>
            </a:lvl1pPr>
          </a:lstStyle>
          <a:p>
            <a:pPr>
              <a:defRPr/>
            </a:pPr>
            <a:fld id="{1D65AFBC-4A59-44F8-9D0B-5B6B9AE54CA0}" type="slidenum">
              <a:rPr lang="es-ES"/>
              <a:pPr>
                <a:defRPr/>
              </a:pPr>
              <a:t>‹Nº›</a:t>
            </a:fld>
            <a:endParaRPr lang="es-ES"/>
          </a:p>
        </p:txBody>
      </p:sp>
    </p:spTree>
    <p:extLst>
      <p:ext uri="{BB962C8B-B14F-4D97-AF65-F5344CB8AC3E}">
        <p14:creationId xmlns:p14="http://schemas.microsoft.com/office/powerpoint/2010/main" val="904303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1 Marcador de imagen de diapositiva"/>
          <p:cNvSpPr>
            <a:spLocks noGrp="1" noRot="1" noChangeAspect="1"/>
          </p:cNvSpPr>
          <p:nvPr>
            <p:ph type="sldImg"/>
          </p:nvPr>
        </p:nvSpPr>
        <p:spPr>
          <a:ln/>
        </p:spPr>
      </p:sp>
      <p:sp>
        <p:nvSpPr>
          <p:cNvPr id="107522" name="2 Marcador de notas"/>
          <p:cNvSpPr>
            <a:spLocks noGrp="1"/>
          </p:cNvSpPr>
          <p:nvPr>
            <p:ph type="body" idx="1"/>
          </p:nvPr>
        </p:nvSpPr>
        <p:spPr>
          <a:noFill/>
        </p:spPr>
        <p:txBody>
          <a:bodyPr/>
          <a:lstStyle/>
          <a:p>
            <a:r>
              <a:rPr lang="es-UY" smtClean="0"/>
              <a:t>En Dataroom se pedirá a los posibles Oferentes, propuestas de fórmulas</a:t>
            </a:r>
          </a:p>
        </p:txBody>
      </p:sp>
      <p:sp>
        <p:nvSpPr>
          <p:cNvPr id="107523" name="3 Marcador de número de diapositiva"/>
          <p:cNvSpPr>
            <a:spLocks noGrp="1"/>
          </p:cNvSpPr>
          <p:nvPr>
            <p:ph type="sldNum" sz="quarter" idx="5"/>
          </p:nvPr>
        </p:nvSpPr>
        <p:spPr>
          <a:noFill/>
          <a:ln>
            <a:miter lim="800000"/>
            <a:headEnd/>
            <a:tailEnd/>
          </a:ln>
        </p:spPr>
        <p:txBody>
          <a:bodyPr/>
          <a:lstStyle/>
          <a:p>
            <a:fld id="{4914B7CC-F235-4815-8354-6F1E7E4E588E}" type="slidenum">
              <a:rPr lang="es-ES" smtClean="0"/>
              <a:pPr/>
              <a:t>17</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1 Marcador de imagen de diapositiva"/>
          <p:cNvSpPr>
            <a:spLocks noGrp="1" noRot="1" noChangeAspect="1"/>
          </p:cNvSpPr>
          <p:nvPr>
            <p:ph type="sldImg"/>
          </p:nvPr>
        </p:nvSpPr>
        <p:spPr>
          <a:ln/>
        </p:spPr>
      </p:sp>
      <p:sp>
        <p:nvSpPr>
          <p:cNvPr id="116738" name="2 Marcador de notas"/>
          <p:cNvSpPr>
            <a:spLocks noGrp="1"/>
          </p:cNvSpPr>
          <p:nvPr>
            <p:ph type="body" idx="1"/>
          </p:nvPr>
        </p:nvSpPr>
        <p:spPr>
          <a:noFill/>
        </p:spPr>
        <p:txBody>
          <a:bodyPr/>
          <a:lstStyle/>
          <a:p>
            <a:endParaRPr lang="es-UY" smtClean="0"/>
          </a:p>
        </p:txBody>
      </p:sp>
      <p:sp>
        <p:nvSpPr>
          <p:cNvPr id="116739" name="3 Marcador de número de diapositiva"/>
          <p:cNvSpPr>
            <a:spLocks noGrp="1"/>
          </p:cNvSpPr>
          <p:nvPr>
            <p:ph type="sldNum" sz="quarter" idx="5"/>
          </p:nvPr>
        </p:nvSpPr>
        <p:spPr>
          <a:noFill/>
          <a:ln>
            <a:miter lim="800000"/>
            <a:headEnd/>
            <a:tailEnd/>
          </a:ln>
        </p:spPr>
        <p:txBody>
          <a:bodyPr/>
          <a:lstStyle/>
          <a:p>
            <a:fld id="{BC0A7D83-92A2-4FBF-806E-0C9D9022BA4F}" type="slidenum">
              <a:rPr lang="es-ES" smtClean="0"/>
              <a:pPr/>
              <a:t>19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endParaRPr lang="es-UY"/>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UY"/>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D8A2C4D2-D11B-4DE6-88CB-3678F52CB63D}"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UY"/>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DFFC385C-12AD-4797-A7E7-3A0444C9FC29}"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en-US"/>
              <a:t>Haga clic para modificar el estilo de título del patrón</a:t>
            </a:r>
            <a:endParaRPr lang="es-UY"/>
          </a:p>
        </p:txBody>
      </p:sp>
      <p:sp>
        <p:nvSpPr>
          <p:cNvPr id="3" name="Marcador de texto vertical 2"/>
          <p:cNvSpPr>
            <a:spLocks noGrp="1"/>
          </p:cNvSpPr>
          <p:nvPr>
            <p:ph type="body" orient="vert" idx="1"/>
          </p:nvPr>
        </p:nvSpPr>
        <p:spPr>
          <a:xfrm>
            <a:off x="685800" y="609600"/>
            <a:ext cx="5676900" cy="5486400"/>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UY"/>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93EA9E0-A2CF-4A2B-B52B-F581BB58E8A3}" type="slidenum">
              <a:rPr lang="en-US"/>
              <a:pPr>
                <a:defRPr/>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5" name="11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13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7"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9"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10" name="3 Marcador de fecha"/>
          <p:cNvSpPr>
            <a:spLocks noGrp="1"/>
          </p:cNvSpPr>
          <p:nvPr>
            <p:ph type="dt" sz="half" idx="10"/>
          </p:nvPr>
        </p:nvSpPr>
        <p:spPr/>
        <p:txBody>
          <a:bodyPr/>
          <a:lstStyle>
            <a:lvl1pPr>
              <a:defRPr/>
            </a:lvl1pPr>
            <a:extLst/>
          </a:lstStyle>
          <a:p>
            <a:pPr>
              <a:defRPr/>
            </a:pPr>
            <a:endParaRPr lang="es-ES"/>
          </a:p>
        </p:txBody>
      </p:sp>
      <p:sp>
        <p:nvSpPr>
          <p:cNvPr id="11" name="4 Marcador de pie de página"/>
          <p:cNvSpPr>
            <a:spLocks noGrp="1"/>
          </p:cNvSpPr>
          <p:nvPr>
            <p:ph type="ftr" sz="quarter" idx="11"/>
          </p:nvPr>
        </p:nvSpPr>
        <p:spPr/>
        <p:txBody>
          <a:bodyPr/>
          <a:lstStyle>
            <a:lvl1pPr>
              <a:defRPr/>
            </a:lvl1pPr>
            <a:extLst/>
          </a:lstStyle>
          <a:p>
            <a:pPr>
              <a:defRPr/>
            </a:pPr>
            <a:endParaRPr lang="es-ES"/>
          </a:p>
        </p:txBody>
      </p:sp>
      <p:sp>
        <p:nvSpPr>
          <p:cNvPr id="12" name="5 Marcador de número de diapositiva"/>
          <p:cNvSpPr>
            <a:spLocks noGrp="1"/>
          </p:cNvSpPr>
          <p:nvPr>
            <p:ph type="sldNum" sz="quarter" idx="12"/>
          </p:nvPr>
        </p:nvSpPr>
        <p:spPr/>
        <p:txBody>
          <a:bodyPr/>
          <a:lstStyle>
            <a:lvl1pPr>
              <a:defRPr/>
            </a:lvl1pPr>
            <a:extLst/>
          </a:lstStyle>
          <a:p>
            <a:pPr>
              <a:defRPr/>
            </a:pPr>
            <a:fld id="{7E5CE505-B9C2-4D41-8789-FAA564E873D8}"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11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13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9"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10" name="4 Marcador de fecha"/>
          <p:cNvSpPr>
            <a:spLocks noGrp="1"/>
          </p:cNvSpPr>
          <p:nvPr>
            <p:ph type="dt" sz="half" idx="10"/>
          </p:nvPr>
        </p:nvSpPr>
        <p:spPr/>
        <p:txBody>
          <a:bodyPr/>
          <a:lstStyle>
            <a:lvl1pPr>
              <a:defRPr/>
            </a:lvl1pPr>
            <a:extLst/>
          </a:lstStyle>
          <a:p>
            <a:pPr>
              <a:defRPr/>
            </a:pPr>
            <a:endParaRPr lang="es-ES"/>
          </a:p>
        </p:txBody>
      </p:sp>
      <p:sp>
        <p:nvSpPr>
          <p:cNvPr id="11" name="5 Marcador de pie de página"/>
          <p:cNvSpPr>
            <a:spLocks noGrp="1"/>
          </p:cNvSpPr>
          <p:nvPr>
            <p:ph type="ftr" sz="quarter" idx="11"/>
          </p:nvPr>
        </p:nvSpPr>
        <p:spPr/>
        <p:txBody>
          <a:bodyPr/>
          <a:lstStyle>
            <a:lvl1pPr>
              <a:defRPr/>
            </a:lvl1pPr>
            <a:extLst/>
          </a:lstStyle>
          <a:p>
            <a:pPr>
              <a:defRPr/>
            </a:pPr>
            <a:endParaRPr lang="es-ES"/>
          </a:p>
        </p:txBody>
      </p:sp>
      <p:sp>
        <p:nvSpPr>
          <p:cNvPr id="12" name="6 Marcador de número de diapositiva"/>
          <p:cNvSpPr>
            <a:spLocks noGrp="1"/>
          </p:cNvSpPr>
          <p:nvPr>
            <p:ph type="sldNum" sz="quarter" idx="12"/>
          </p:nvPr>
        </p:nvSpPr>
        <p:spPr/>
        <p:txBody>
          <a:bodyPr/>
          <a:lstStyle>
            <a:lvl1pPr>
              <a:defRPr/>
            </a:lvl1pPr>
            <a:extLst/>
          </a:lstStyle>
          <a:p>
            <a:pPr>
              <a:defRPr/>
            </a:pPr>
            <a:fld id="{553205D5-88A2-412E-805D-39FB273CB131}"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extLst/>
          </a:lstStyle>
          <a:p>
            <a:pPr>
              <a:defRPr/>
            </a:pPr>
            <a:fld id="{B1EFC633-8854-444F-8D3B-C806D4F12AEC}"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4" name="11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5" name="13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7"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8" name="2 Marcador de fecha"/>
          <p:cNvSpPr>
            <a:spLocks noGrp="1"/>
          </p:cNvSpPr>
          <p:nvPr>
            <p:ph type="dt" sz="half" idx="10"/>
          </p:nvPr>
        </p:nvSpPr>
        <p:spPr/>
        <p:txBody>
          <a:bodyPr/>
          <a:lstStyle>
            <a:lvl1pPr>
              <a:defRPr/>
            </a:lvl1pPr>
            <a:extLst/>
          </a:lstStyle>
          <a:p>
            <a:pPr>
              <a:defRPr/>
            </a:pPr>
            <a:endParaRPr lang="es-ES"/>
          </a:p>
        </p:txBody>
      </p:sp>
      <p:sp>
        <p:nvSpPr>
          <p:cNvPr id="9" name="3 Marcador de pie de página"/>
          <p:cNvSpPr>
            <a:spLocks noGrp="1"/>
          </p:cNvSpPr>
          <p:nvPr>
            <p:ph type="ftr" sz="quarter" idx="11"/>
          </p:nvPr>
        </p:nvSpPr>
        <p:spPr/>
        <p:txBody>
          <a:bodyPr/>
          <a:lstStyle>
            <a:lvl1pPr>
              <a:defRPr/>
            </a:lvl1pPr>
            <a:extLst/>
          </a:lstStyle>
          <a:p>
            <a:pPr>
              <a:defRPr/>
            </a:pPr>
            <a:endParaRPr lang="es-ES"/>
          </a:p>
        </p:txBody>
      </p:sp>
      <p:sp>
        <p:nvSpPr>
          <p:cNvPr id="10" name="4 Marcador de número de diapositiva"/>
          <p:cNvSpPr>
            <a:spLocks noGrp="1"/>
          </p:cNvSpPr>
          <p:nvPr>
            <p:ph type="sldNum" sz="quarter" idx="12"/>
          </p:nvPr>
        </p:nvSpPr>
        <p:spPr/>
        <p:txBody>
          <a:bodyPr/>
          <a:lstStyle>
            <a:lvl1pPr>
              <a:defRPr/>
            </a:lvl1pPr>
            <a:extLst/>
          </a:lstStyle>
          <a:p>
            <a:pPr>
              <a:defRPr/>
            </a:pPr>
            <a:fld id="{CEB42F62-09C7-4B4B-9B11-E7CDF8C31654}"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BA59D345-A01A-452B-90A3-A16B98ECF631}"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5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6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endParaRPr lang="es-ES"/>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a:p>
        </p:txBody>
      </p:sp>
      <p:sp>
        <p:nvSpPr>
          <p:cNvPr id="13" name="6 Marcador de número de diapositiva"/>
          <p:cNvSpPr>
            <a:spLocks noGrp="1"/>
          </p:cNvSpPr>
          <p:nvPr>
            <p:ph type="sldNum" sz="quarter" idx="12"/>
          </p:nvPr>
        </p:nvSpPr>
        <p:spPr/>
        <p:txBody>
          <a:bodyPr/>
          <a:lstStyle>
            <a:lvl1pPr>
              <a:defRPr>
                <a:solidFill>
                  <a:schemeClr val="tx1"/>
                </a:solidFill>
              </a:defRPr>
            </a:lvl1pPr>
            <a:extLst/>
          </a:lstStyle>
          <a:p>
            <a:pPr>
              <a:defRPr/>
            </a:pPr>
            <a:fld id="{BBE9D4E2-76DF-4B08-886F-55AD677C504F}"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UY"/>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UY"/>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BB49A0F5-6CFB-4315-AFAA-9C806E8C7B66}"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endParaRPr lang="es-UY"/>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E5442D26-510D-41DF-8C9D-0A578B37DF74}" type="slidenum">
              <a:rPr lang="en-US"/>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UY"/>
          </a:p>
        </p:txBody>
      </p:sp>
      <p:sp>
        <p:nvSpPr>
          <p:cNvPr id="3" name="Marcador de conteni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UY"/>
          </a:p>
        </p:txBody>
      </p:sp>
      <p:sp>
        <p:nvSpPr>
          <p:cNvPr id="4" name="Marcador de conteni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UY"/>
          </a:p>
        </p:txBody>
      </p:sp>
      <p:sp>
        <p:nvSpPr>
          <p:cNvPr id="5" name="Marcador de fecha 4"/>
          <p:cNvSpPr>
            <a:spLocks noGrp="1"/>
          </p:cNvSpPr>
          <p:nvPr>
            <p:ph type="dt" sz="half" idx="10"/>
          </p:nvPr>
        </p:nvSpPr>
        <p:spPr/>
        <p:txBody>
          <a:bodyPr/>
          <a:lstStyle>
            <a:lvl1pPr>
              <a:defRPr/>
            </a:lvl1pPr>
          </a:lstStyle>
          <a:p>
            <a:pPr>
              <a:defRPr/>
            </a:pPr>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lvl1pPr>
          </a:lstStyle>
          <a:p>
            <a:pPr>
              <a:defRPr/>
            </a:pPr>
            <a:fld id="{2815CEA8-1C39-4E7F-A6D7-DC3E6D087DAB}"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n-US"/>
              <a:t>Haga clic para modificar el estilo de título del patrón</a:t>
            </a:r>
            <a:endParaRPr lang="es-UY"/>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UY"/>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UY"/>
          </a:p>
        </p:txBody>
      </p:sp>
      <p:sp>
        <p:nvSpPr>
          <p:cNvPr id="7" name="Marcador de fecha 6"/>
          <p:cNvSpPr>
            <a:spLocks noGrp="1"/>
          </p:cNvSpPr>
          <p:nvPr>
            <p:ph type="dt" sz="half" idx="10"/>
          </p:nvPr>
        </p:nvSpPr>
        <p:spPr/>
        <p:txBody>
          <a:bodyPr/>
          <a:lstStyle>
            <a:lvl1pPr>
              <a:defRPr/>
            </a:lvl1pPr>
          </a:lstStyle>
          <a:p>
            <a:pPr>
              <a:defRPr/>
            </a:pPr>
            <a:endParaRPr lang="es-ES"/>
          </a:p>
        </p:txBody>
      </p:sp>
      <p:sp>
        <p:nvSpPr>
          <p:cNvPr id="8" name="Marcador de pie de página 7"/>
          <p:cNvSpPr>
            <a:spLocks noGrp="1"/>
          </p:cNvSpPr>
          <p:nvPr>
            <p:ph type="ftr" sz="quarter" idx="11"/>
          </p:nvPr>
        </p:nvSpPr>
        <p:spPr/>
        <p:txBody>
          <a:bodyPr/>
          <a:lstStyle>
            <a:lvl1pPr>
              <a:defRPr/>
            </a:lvl1pPr>
          </a:lstStyle>
          <a:p>
            <a:pPr>
              <a:defRPr/>
            </a:pPr>
            <a:endParaRPr lang="es-ES"/>
          </a:p>
        </p:txBody>
      </p:sp>
      <p:sp>
        <p:nvSpPr>
          <p:cNvPr id="9" name="Marcador de número de diapositiva 8"/>
          <p:cNvSpPr>
            <a:spLocks noGrp="1"/>
          </p:cNvSpPr>
          <p:nvPr>
            <p:ph type="sldNum" sz="quarter" idx="12"/>
          </p:nvPr>
        </p:nvSpPr>
        <p:spPr/>
        <p:txBody>
          <a:bodyPr/>
          <a:lstStyle>
            <a:lvl1pPr>
              <a:defRPr/>
            </a:lvl1pPr>
          </a:lstStyle>
          <a:p>
            <a:pPr>
              <a:defRPr/>
            </a:pPr>
            <a:fld id="{E88D4665-2BCA-413A-AD46-A0AD26510004}"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UY"/>
          </a:p>
        </p:txBody>
      </p:sp>
      <p:sp>
        <p:nvSpPr>
          <p:cNvPr id="3" name="Marcador de fecha 2"/>
          <p:cNvSpPr>
            <a:spLocks noGrp="1"/>
          </p:cNvSpPr>
          <p:nvPr>
            <p:ph type="dt" sz="half" idx="10"/>
          </p:nvPr>
        </p:nvSpPr>
        <p:spPr/>
        <p:txBody>
          <a:bodyPr/>
          <a:lstStyle>
            <a:lvl1pPr>
              <a:defRPr/>
            </a:lvl1pPr>
          </a:lstStyle>
          <a:p>
            <a:pPr>
              <a:defRPr/>
            </a:pPr>
            <a:endParaRPr lang="es-ES"/>
          </a:p>
        </p:txBody>
      </p:sp>
      <p:sp>
        <p:nvSpPr>
          <p:cNvPr id="4" name="Marcador de pie de página 3"/>
          <p:cNvSpPr>
            <a:spLocks noGrp="1"/>
          </p:cNvSpPr>
          <p:nvPr>
            <p:ph type="ftr" sz="quarter" idx="11"/>
          </p:nvPr>
        </p:nvSpPr>
        <p:spPr/>
        <p:txBody>
          <a:bodyPr/>
          <a:lstStyle>
            <a:lvl1pPr>
              <a:defRPr/>
            </a:lvl1pPr>
          </a:lstStyle>
          <a:p>
            <a:pPr>
              <a:defRPr/>
            </a:pPr>
            <a:endParaRPr lang="es-ES"/>
          </a:p>
        </p:txBody>
      </p:sp>
      <p:sp>
        <p:nvSpPr>
          <p:cNvPr id="5" name="Marcador de número de diapositiva 4"/>
          <p:cNvSpPr>
            <a:spLocks noGrp="1"/>
          </p:cNvSpPr>
          <p:nvPr>
            <p:ph type="sldNum" sz="quarter" idx="12"/>
          </p:nvPr>
        </p:nvSpPr>
        <p:spPr/>
        <p:txBody>
          <a:bodyPr/>
          <a:lstStyle>
            <a:lvl1pPr>
              <a:defRPr/>
            </a:lvl1pPr>
          </a:lstStyle>
          <a:p>
            <a:pPr>
              <a:defRPr/>
            </a:pPr>
            <a:fld id="{AB159084-24C8-4638-9995-3AD9491350D8}"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pPr>
              <a:defRPr/>
            </a:pPr>
            <a:endParaRPr lang="es-ES"/>
          </a:p>
        </p:txBody>
      </p:sp>
      <p:sp>
        <p:nvSpPr>
          <p:cNvPr id="3" name="Marcador de pie de página 2"/>
          <p:cNvSpPr>
            <a:spLocks noGrp="1"/>
          </p:cNvSpPr>
          <p:nvPr>
            <p:ph type="ftr" sz="quarter" idx="11"/>
          </p:nvPr>
        </p:nvSpPr>
        <p:spPr/>
        <p:txBody>
          <a:bodyPr/>
          <a:lstStyle>
            <a:lvl1pPr>
              <a:defRPr/>
            </a:lvl1pPr>
          </a:lstStyle>
          <a:p>
            <a:pPr>
              <a:defRPr/>
            </a:pPr>
            <a:endParaRPr lang="es-ES"/>
          </a:p>
        </p:txBody>
      </p:sp>
      <p:sp>
        <p:nvSpPr>
          <p:cNvPr id="4" name="Marcador de número de diapositiva 3"/>
          <p:cNvSpPr>
            <a:spLocks noGrp="1"/>
          </p:cNvSpPr>
          <p:nvPr>
            <p:ph type="sldNum" sz="quarter" idx="12"/>
          </p:nvPr>
        </p:nvSpPr>
        <p:spPr/>
        <p:txBody>
          <a:bodyPr/>
          <a:lstStyle>
            <a:lvl1pPr>
              <a:defRPr/>
            </a:lvl1pPr>
          </a:lstStyle>
          <a:p>
            <a:pPr>
              <a:defRPr/>
            </a:pPr>
            <a:fld id="{032CD5E6-8A6A-4133-A5EC-8F01BFB872BD}"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endParaRPr lang="es-UY"/>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UY"/>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lvl1pPr>
              <a:defRPr/>
            </a:lvl1pPr>
          </a:lstStyle>
          <a:p>
            <a:pPr>
              <a:defRPr/>
            </a:pPr>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lvl1pPr>
          </a:lstStyle>
          <a:p>
            <a:pPr>
              <a:defRPr/>
            </a:pPr>
            <a:fld id="{0387544E-D3AD-4251-AACD-0C1F25691AA9}"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endParaRPr lang="es-UY"/>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lvl1pPr>
              <a:defRPr/>
            </a:lvl1pPr>
          </a:lstStyle>
          <a:p>
            <a:pPr>
              <a:defRPr/>
            </a:pPr>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lvl1pPr>
          </a:lstStyle>
          <a:p>
            <a:pPr>
              <a:defRPr/>
            </a:pPr>
            <a:fld id="{8BFB84B2-0B9D-4217-B17D-C97669439B3A}"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7458" name="Picture 8" descr="FondoPresentacionesCorporativasUTELaEnergiaQueNosUne"/>
          <p:cNvPicPr>
            <a:picLocks noChangeAspect="1" noChangeArrowheads="1"/>
          </p:cNvPicPr>
          <p:nvPr/>
        </p:nvPicPr>
        <p:blipFill>
          <a:blip r:embed="rId13" cstate="print"/>
          <a:srcRect/>
          <a:stretch>
            <a:fillRect/>
          </a:stretch>
        </p:blipFill>
        <p:spPr bwMode="auto">
          <a:xfrm>
            <a:off x="47625" y="42863"/>
            <a:ext cx="9048750" cy="6772275"/>
          </a:xfrm>
          <a:prstGeom prst="rect">
            <a:avLst/>
          </a:prstGeom>
          <a:noFill/>
          <a:ln w="9525">
            <a:noFill/>
            <a:miter lim="800000"/>
            <a:headEnd/>
            <a:tailEnd/>
          </a:ln>
        </p:spPr>
      </p:pic>
      <p:sp>
        <p:nvSpPr>
          <p:cNvPr id="147459"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4746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dirty="0">
                <a:solidFill>
                  <a:srgbClr val="0000CC"/>
                </a:solidFill>
                <a:latin typeface="+mn-lt"/>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dirty="0">
                <a:solidFill>
                  <a:srgbClr val="0000CC"/>
                </a:solidFill>
                <a:latin typeface="+mn-lt"/>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defRPr>
            </a:lvl1pPr>
          </a:lstStyle>
          <a:p>
            <a:pPr>
              <a:defRPr/>
            </a:pPr>
            <a:fld id="{9CD64F8C-A68B-40DD-ACC6-A8303A00437A}"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spd="slow">
    <p:dissolve/>
  </p:transition>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pitchFamily="34" charset="0"/>
        </a:defRPr>
      </a:lvl2pPr>
      <a:lvl3pPr algn="ctr" rtl="0" eaLnBrk="0" fontAlgn="base" hangingPunct="0">
        <a:spcBef>
          <a:spcPct val="0"/>
        </a:spcBef>
        <a:spcAft>
          <a:spcPct val="0"/>
        </a:spcAft>
        <a:defRPr sz="3200" b="1">
          <a:solidFill>
            <a:srgbClr val="FF9900"/>
          </a:solidFill>
          <a:latin typeface="Tahoma" pitchFamily="34" charset="0"/>
        </a:defRPr>
      </a:lvl3pPr>
      <a:lvl4pPr algn="ctr" rtl="0" eaLnBrk="0" fontAlgn="base" hangingPunct="0">
        <a:spcBef>
          <a:spcPct val="0"/>
        </a:spcBef>
        <a:spcAft>
          <a:spcPct val="0"/>
        </a:spcAft>
        <a:defRPr sz="3200" b="1">
          <a:solidFill>
            <a:srgbClr val="FF9900"/>
          </a:solidFill>
          <a:latin typeface="Tahoma" pitchFamily="34" charset="0"/>
        </a:defRPr>
      </a:lvl4pPr>
      <a:lvl5pPr algn="ctr" rtl="0" eaLnBrk="0" fontAlgn="base" hangingPunct="0">
        <a:spcBef>
          <a:spcPct val="0"/>
        </a:spcBef>
        <a:spcAft>
          <a:spcPct val="0"/>
        </a:spcAft>
        <a:defRPr sz="3200" b="1">
          <a:solidFill>
            <a:srgbClr val="FF9900"/>
          </a:solidFill>
          <a:latin typeface="Tahoma" pitchFamily="34" charset="0"/>
        </a:defRPr>
      </a:lvl5pPr>
      <a:lvl6pPr marL="457200" algn="ctr" rtl="0" eaLnBrk="0" fontAlgn="base" hangingPunct="0">
        <a:spcBef>
          <a:spcPct val="0"/>
        </a:spcBef>
        <a:spcAft>
          <a:spcPct val="0"/>
        </a:spcAft>
        <a:defRPr sz="3200" b="1">
          <a:solidFill>
            <a:srgbClr val="FF9900"/>
          </a:solidFill>
          <a:latin typeface="Tahoma" pitchFamily="34" charset="0"/>
        </a:defRPr>
      </a:lvl6pPr>
      <a:lvl7pPr marL="914400" algn="ctr" rtl="0" eaLnBrk="0" fontAlgn="base" hangingPunct="0">
        <a:spcBef>
          <a:spcPct val="0"/>
        </a:spcBef>
        <a:spcAft>
          <a:spcPct val="0"/>
        </a:spcAft>
        <a:defRPr sz="3200" b="1">
          <a:solidFill>
            <a:srgbClr val="FF9900"/>
          </a:solidFill>
          <a:latin typeface="Tahoma" pitchFamily="34" charset="0"/>
        </a:defRPr>
      </a:lvl7pPr>
      <a:lvl8pPr marL="1371600" algn="ctr" rtl="0" eaLnBrk="0" fontAlgn="base" hangingPunct="0">
        <a:spcBef>
          <a:spcPct val="0"/>
        </a:spcBef>
        <a:spcAft>
          <a:spcPct val="0"/>
        </a:spcAft>
        <a:defRPr sz="3200" b="1">
          <a:solidFill>
            <a:srgbClr val="FF9900"/>
          </a:solidFill>
          <a:latin typeface="Tahoma" pitchFamily="34" charset="0"/>
        </a:defRPr>
      </a:lvl8pPr>
      <a:lvl9pPr marL="1828800" algn="ctr" rtl="0" eaLnBrk="0" fontAlgn="base" hangingPunct="0">
        <a:spcBef>
          <a:spcPct val="0"/>
        </a:spcBef>
        <a:spcAft>
          <a:spcPct val="0"/>
        </a:spcAft>
        <a:defRPr sz="3200" b="1">
          <a:solidFill>
            <a:srgbClr val="FF9900"/>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0" fontAlgn="base" hangingPunct="0">
        <a:spcBef>
          <a:spcPct val="20000"/>
        </a:spcBef>
        <a:spcAft>
          <a:spcPct val="0"/>
        </a:spcAft>
        <a:buChar char="»"/>
        <a:defRPr sz="2000">
          <a:solidFill>
            <a:schemeClr val="accent2"/>
          </a:solidFill>
          <a:latin typeface="+mn-lt"/>
        </a:defRPr>
      </a:lvl6pPr>
      <a:lvl7pPr marL="2971800" indent="-228600" algn="l" rtl="0" eaLnBrk="0" fontAlgn="base" hangingPunct="0">
        <a:spcBef>
          <a:spcPct val="20000"/>
        </a:spcBef>
        <a:spcAft>
          <a:spcPct val="0"/>
        </a:spcAft>
        <a:buChar char="»"/>
        <a:defRPr sz="2000">
          <a:solidFill>
            <a:schemeClr val="accent2"/>
          </a:solidFill>
          <a:latin typeface="+mn-lt"/>
        </a:defRPr>
      </a:lvl7pPr>
      <a:lvl8pPr marL="3429000" indent="-228600" algn="l" rtl="0" eaLnBrk="0" fontAlgn="base" hangingPunct="0">
        <a:spcBef>
          <a:spcPct val="20000"/>
        </a:spcBef>
        <a:spcAft>
          <a:spcPct val="0"/>
        </a:spcAft>
        <a:buChar char="»"/>
        <a:defRPr sz="2000">
          <a:solidFill>
            <a:schemeClr val="accent2"/>
          </a:solidFill>
          <a:latin typeface="+mn-lt"/>
        </a:defRPr>
      </a:lvl8pPr>
      <a:lvl9pPr marL="3886200" indent="-228600" algn="l" rtl="0" eaLnBrk="0" fontAlgn="base" hangingPunct="0">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38251"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3" name="4 Marcador de fecha"/>
          <p:cNvSpPr>
            <a:spLocks noGrp="1"/>
          </p:cNvSpPr>
          <p:nvPr>
            <p:ph type="dt" sz="half" idx="2"/>
          </p:nvPr>
        </p:nvSpPr>
        <p:spPr>
          <a:xfrm>
            <a:off x="6727825" y="6408738"/>
            <a:ext cx="1919288" cy="365125"/>
          </a:xfrm>
          <a:prstGeom prst="rect">
            <a:avLst/>
          </a:prstGeom>
        </p:spPr>
        <p:txBody>
          <a:bodyPr vert="horz" anchor="b"/>
          <a:lstStyle>
            <a:lvl1pPr>
              <a:defRPr sz="1000">
                <a:solidFill>
                  <a:schemeClr val="tx1"/>
                </a:solidFill>
              </a:defRPr>
            </a:lvl1pPr>
            <a:extLst/>
          </a:lstStyle>
          <a:p>
            <a:pPr>
              <a:defRPr/>
            </a:pPr>
            <a:endParaRPr lang="es-ES"/>
          </a:p>
        </p:txBody>
      </p:sp>
      <p:sp>
        <p:nvSpPr>
          <p:cNvPr id="24" name="5 Marcador de pie de página"/>
          <p:cNvSpPr>
            <a:spLocks noGrp="1"/>
          </p:cNvSpPr>
          <p:nvPr>
            <p:ph type="ftr" sz="quarter" idx="3"/>
          </p:nvPr>
        </p:nvSpPr>
        <p:spPr>
          <a:xfrm>
            <a:off x="4379913" y="6408738"/>
            <a:ext cx="2351087" cy="365125"/>
          </a:xfrm>
          <a:prstGeom prst="rect">
            <a:avLst/>
          </a:prstGeom>
        </p:spPr>
        <p:txBody>
          <a:bodyPr vert="horz" anchor="b"/>
          <a:lstStyle>
            <a:lvl1pPr algn="r">
              <a:defRPr sz="1000">
                <a:solidFill>
                  <a:schemeClr val="tx1"/>
                </a:solidFill>
              </a:defRPr>
            </a:lvl1pPr>
            <a:extLst/>
          </a:lstStyle>
          <a:p>
            <a:pPr>
              <a:defRPr/>
            </a:pPr>
            <a:endParaRPr lang="es-ES"/>
          </a:p>
        </p:txBody>
      </p:sp>
      <p:sp>
        <p:nvSpPr>
          <p:cNvPr id="25" name="6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a:defRPr sz="1000">
                <a:solidFill>
                  <a:schemeClr val="tx1"/>
                </a:solidFill>
              </a:defRPr>
            </a:lvl1pPr>
            <a:extLst/>
          </a:lstStyle>
          <a:p>
            <a:pPr>
              <a:defRPr/>
            </a:pPr>
            <a:fld id="{9761E59E-D5C1-4751-B0B2-2AD758B5056D}" type="slidenum">
              <a:rPr lang="es-ES"/>
              <a:pPr>
                <a:defRPr/>
              </a:pPr>
              <a:t>‹Nº›</a:t>
            </a:fld>
            <a:endParaRPr lang="es-ES"/>
          </a:p>
        </p:txBody>
      </p:sp>
    </p:spTree>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wmf"/><Relationship Id="rId3" Type="http://schemas.openxmlformats.org/officeDocument/2006/relationships/notesSlide" Target="../notesSlides/notesSlide2.xml"/><Relationship Id="rId7" Type="http://schemas.openxmlformats.org/officeDocument/2006/relationships/image" Target="../media/image9.w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idx="4294967295"/>
          </p:nvPr>
        </p:nvSpPr>
        <p:spPr>
          <a:xfrm>
            <a:off x="685800" y="1752601"/>
            <a:ext cx="7772400" cy="1829761"/>
          </a:xfrm>
          <a:noFill/>
          <a:ln/>
        </p:spPr>
        <p:txBody>
          <a:bodyPr anchor="b">
            <a:normAutofit/>
            <a:scene3d>
              <a:camera prst="orthographicFront"/>
              <a:lightRig rig="soft" dir="t"/>
            </a:scene3d>
            <a:sp3d prstMaterial="softEdge">
              <a:bevelT w="25400" h="25400"/>
            </a:sp3d>
          </a:bodyPr>
          <a:lstStyle/>
          <a:p>
            <a:pPr algn="r" eaLnBrk="1" fontAlgn="auto" hangingPunct="1">
              <a:spcAft>
                <a:spcPts val="0"/>
              </a:spcAft>
              <a:defRPr/>
            </a:pPr>
            <a:r>
              <a:rPr lang="es-ES_tradnl" sz="4800" kern="1200" dirty="0">
                <a:solidFill>
                  <a:schemeClr val="tx2"/>
                </a:solidFill>
                <a:effectLst>
                  <a:outerShdw blurRad="31750" dist="25400" dir="5400000" algn="tl" rotWithShape="0">
                    <a:srgbClr val="000000">
                      <a:alpha val="25000"/>
                    </a:srgbClr>
                  </a:outerShdw>
                </a:effectLst>
                <a:latin typeface="+mj-lt"/>
                <a:ea typeface="+mj-ea"/>
                <a:cs typeface="+mj-cs"/>
              </a:rPr>
              <a:t>Leasing Eólico</a:t>
            </a:r>
            <a:endParaRPr lang="es-ES" sz="48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4338" name="Rectangle 3"/>
          <p:cNvSpPr>
            <a:spLocks noGrp="1" noChangeArrowheads="1"/>
          </p:cNvSpPr>
          <p:nvPr>
            <p:ph type="subTitle" idx="4294967295"/>
          </p:nvPr>
        </p:nvSpPr>
        <p:spPr>
          <a:xfrm>
            <a:off x="901700" y="3917950"/>
            <a:ext cx="7340600" cy="1090613"/>
          </a:xfrm>
        </p:spPr>
        <p:txBody>
          <a:bodyPr lIns="45720" rIns="45720"/>
          <a:lstStyle/>
          <a:p>
            <a:pPr marL="0" indent="0" algn="r" eaLnBrk="1" hangingPunct="1">
              <a:buFontTx/>
              <a:buNone/>
            </a:pPr>
            <a:r>
              <a:rPr lang="es-ES_tradnl">
                <a:solidFill>
                  <a:schemeClr val="tx2"/>
                </a:solidFill>
              </a:rPr>
              <a:t>Pliego de condiciones</a:t>
            </a:r>
            <a:endParaRPr lang="es-ES">
              <a:solidFill>
                <a:schemeClr val="tx2"/>
              </a:solidFill>
            </a:endParaRPr>
          </a:p>
        </p:txBody>
      </p:sp>
      <p:sp>
        <p:nvSpPr>
          <p:cNvPr id="14339" name="3 Marcador de número de diapositiva"/>
          <p:cNvSpPr>
            <a:spLocks noGrp="1"/>
          </p:cNvSpPr>
          <p:nvPr>
            <p:ph type="sldNum" sz="quarter" idx="12"/>
          </p:nvPr>
        </p:nvSpPr>
        <p:spPr>
          <a:xfrm>
            <a:off x="8647113" y="6408738"/>
            <a:ext cx="366712" cy="365125"/>
          </a:xfrm>
          <a:noFill/>
        </p:spPr>
        <p:txBody>
          <a:bodyPr anchor="b"/>
          <a:lstStyle/>
          <a:p>
            <a:pPr eaLnBrk="1" hangingPunct="1"/>
            <a:fld id="{ADDEF60F-90F1-43CD-A524-2EBA070C7BB3}" type="slidenum">
              <a:rPr lang="es-ES" sz="1000" smtClean="0">
                <a:solidFill>
                  <a:srgbClr val="FFFFFF"/>
                </a:solidFill>
                <a:latin typeface="Arial" charset="0"/>
              </a:rPr>
              <a:pPr eaLnBrk="1" hangingPunct="1"/>
              <a:t>1</a:t>
            </a:fld>
            <a:endParaRPr lang="es-ES" sz="1000" smtClean="0">
              <a:solidFill>
                <a:srgbClr val="FFFFFF"/>
              </a:solidFill>
              <a:latin typeface="Arial"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785786" y="2285992"/>
            <a:ext cx="7085013" cy="2143125"/>
          </a:xfrm>
        </p:spPr>
        <p:txBody>
          <a:bodyPr>
            <a:normAutofit fontScale="92500"/>
          </a:bodyPr>
          <a:lstStyle/>
          <a:p>
            <a:pPr algn="just" eaLnBrk="1" hangingPunct="1">
              <a:lnSpc>
                <a:spcPct val="90000"/>
              </a:lnSpc>
              <a:buFontTx/>
              <a:buNone/>
            </a:pPr>
            <a:r>
              <a:rPr lang="es-UY" sz="2600" dirty="0"/>
              <a:t>	</a:t>
            </a:r>
            <a:r>
              <a:rPr lang="es-UY" b="1" dirty="0"/>
              <a:t>Garantía de mantenimiento de oferta</a:t>
            </a:r>
            <a:r>
              <a:rPr lang="es-UY" dirty="0"/>
              <a:t>:</a:t>
            </a:r>
          </a:p>
          <a:p>
            <a:pPr algn="just" eaLnBrk="1" hangingPunct="1">
              <a:lnSpc>
                <a:spcPct val="90000"/>
              </a:lnSpc>
              <a:buFontTx/>
              <a:buNone/>
            </a:pPr>
            <a:r>
              <a:rPr lang="es-UY" sz="2600" dirty="0"/>
              <a:t> </a:t>
            </a:r>
          </a:p>
          <a:p>
            <a:pPr algn="just" eaLnBrk="1" hangingPunct="1">
              <a:lnSpc>
                <a:spcPct val="90000"/>
              </a:lnSpc>
              <a:buFontTx/>
              <a:buNone/>
            </a:pPr>
            <a:r>
              <a:rPr lang="es-UY" sz="2600" dirty="0"/>
              <a:t>	El monto no podrá ser inferior a 25.000 USD por cada MW que propone instalar en la Propuesta de mayor potencia total de su oferta.</a:t>
            </a:r>
          </a:p>
          <a:p>
            <a:pPr algn="just" eaLnBrk="1" hangingPunct="1">
              <a:lnSpc>
                <a:spcPct val="90000"/>
              </a:lnSpc>
            </a:pPr>
            <a:endParaRPr lang="es-UY" sz="2600" dirty="0"/>
          </a:p>
          <a:p>
            <a:pPr algn="just" eaLnBrk="1" hangingPunct="1">
              <a:lnSpc>
                <a:spcPct val="90000"/>
              </a:lnSpc>
            </a:pPr>
            <a:endParaRPr lang="es-UY" sz="900" dirty="0"/>
          </a:p>
          <a:p>
            <a:pPr algn="just" eaLnBrk="1" hangingPunct="1">
              <a:lnSpc>
                <a:spcPct val="90000"/>
              </a:lnSpc>
            </a:pPr>
            <a:endParaRPr lang="es-UY" sz="2600" dirty="0"/>
          </a:p>
          <a:p>
            <a:pPr algn="just" eaLnBrk="1" hangingPunct="1">
              <a:lnSpc>
                <a:spcPct val="90000"/>
              </a:lnSpc>
            </a:pPr>
            <a:endParaRPr lang="es-UY" sz="800" dirty="0"/>
          </a:p>
          <a:p>
            <a:pPr algn="just" eaLnBrk="1" hangingPunct="1">
              <a:lnSpc>
                <a:spcPct val="90000"/>
              </a:lnSpc>
            </a:pPr>
            <a:endParaRPr lang="es-UY" sz="2600" dirty="0"/>
          </a:p>
        </p:txBody>
      </p:sp>
      <p:sp>
        <p:nvSpPr>
          <p:cNvPr id="3" name="2 Título"/>
          <p:cNvSpPr>
            <a:spLocks noGrp="1"/>
          </p:cNvSpPr>
          <p:nvPr>
            <p:ph type="title" idx="4294967295"/>
          </p:nvPr>
        </p:nvSpPr>
        <p:spPr>
          <a:xfrm>
            <a:off x="485804" y="428612"/>
            <a:ext cx="8443914" cy="1143000"/>
          </a:xfrm>
          <a:noFill/>
          <a:ln/>
        </p:spPr>
        <p:txBody>
          <a:bodyPr rtlCol="0">
            <a:normAutofit fontScale="90000"/>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Preparación de Ofertas</a:t>
            </a:r>
          </a:p>
        </p:txBody>
      </p:sp>
      <p:sp>
        <p:nvSpPr>
          <p:cNvPr id="24579" name="3 Marcador de número de diapositiva"/>
          <p:cNvSpPr>
            <a:spLocks noGrp="1"/>
          </p:cNvSpPr>
          <p:nvPr>
            <p:ph type="sldNum" sz="quarter" idx="12"/>
          </p:nvPr>
        </p:nvSpPr>
        <p:spPr>
          <a:xfrm>
            <a:off x="8647113" y="6408738"/>
            <a:ext cx="366712" cy="365125"/>
          </a:xfrm>
          <a:noFill/>
        </p:spPr>
        <p:txBody>
          <a:bodyPr anchor="b"/>
          <a:lstStyle/>
          <a:p>
            <a:pPr eaLnBrk="1" hangingPunct="1"/>
            <a:fld id="{D8B73356-C91E-44DE-99BA-C6F1E030FB1E}" type="slidenum">
              <a:rPr lang="es-ES" sz="1000" smtClean="0">
                <a:solidFill>
                  <a:schemeClr val="tx1"/>
                </a:solidFill>
                <a:latin typeface="Arial" charset="0"/>
              </a:rPr>
              <a:pPr eaLnBrk="1" hangingPunct="1"/>
              <a:t>10</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857250" y="1857364"/>
            <a:ext cx="8001030" cy="4143375"/>
          </a:xfrm>
        </p:spPr>
        <p:txBody>
          <a:bodyPr>
            <a:normAutofit fontScale="92500" lnSpcReduction="20000"/>
          </a:bodyPr>
          <a:lstStyle/>
          <a:p>
            <a:pPr marL="363538" indent="-188913" algn="just" eaLnBrk="1" hangingPunct="1">
              <a:lnSpc>
                <a:spcPct val="80000"/>
              </a:lnSpc>
              <a:buFontTx/>
              <a:buNone/>
            </a:pPr>
            <a:r>
              <a:rPr lang="es-UY" b="1" dirty="0"/>
              <a:t>Documentos</a:t>
            </a:r>
            <a:r>
              <a:rPr lang="es-UY" sz="2500" b="1" dirty="0"/>
              <a:t> que integran la </a:t>
            </a:r>
            <a:r>
              <a:rPr lang="es-UY" sz="2500" b="1" dirty="0" smtClean="0"/>
              <a:t>oferta (entre </a:t>
            </a:r>
            <a:r>
              <a:rPr lang="es-UY" sz="2500" b="1" dirty="0"/>
              <a:t>otros</a:t>
            </a:r>
            <a:r>
              <a:rPr lang="es-UY" sz="2500" b="1" dirty="0" smtClean="0"/>
              <a:t>):</a:t>
            </a:r>
          </a:p>
          <a:p>
            <a:pPr marL="363538" indent="-188913" algn="just" eaLnBrk="1" hangingPunct="1">
              <a:lnSpc>
                <a:spcPct val="80000"/>
              </a:lnSpc>
              <a:buFontTx/>
              <a:buNone/>
            </a:pPr>
            <a:endParaRPr lang="es-UY" sz="2500" b="1" dirty="0"/>
          </a:p>
          <a:p>
            <a:pPr marL="87313" indent="-87313" algn="just" eaLnBrk="1" hangingPunct="1">
              <a:lnSpc>
                <a:spcPct val="80000"/>
              </a:lnSpc>
              <a:buFontTx/>
              <a:buNone/>
            </a:pPr>
            <a:endParaRPr lang="es-UY" sz="1200" dirty="0"/>
          </a:p>
          <a:p>
            <a:pPr lvl="1" indent="-539750" algn="just" eaLnBrk="1" hangingPunct="1">
              <a:lnSpc>
                <a:spcPct val="90000"/>
              </a:lnSpc>
              <a:buClr>
                <a:schemeClr val="accent2"/>
              </a:buClr>
              <a:buSzPct val="80000"/>
              <a:buFont typeface="Courier New" pitchFamily="49" charset="0"/>
              <a:buChar char="o"/>
            </a:pPr>
            <a:r>
              <a:rPr lang="es-UY" sz="2600" dirty="0" smtClean="0"/>
              <a:t>Información </a:t>
            </a:r>
            <a:r>
              <a:rPr lang="es-UY" sz="2600" dirty="0"/>
              <a:t>del Oferente</a:t>
            </a:r>
          </a:p>
          <a:p>
            <a:pPr marL="263525" indent="-263525" algn="just" eaLnBrk="1" hangingPunct="1">
              <a:lnSpc>
                <a:spcPct val="90000"/>
              </a:lnSpc>
              <a:buFontTx/>
              <a:buNone/>
            </a:pPr>
            <a:endParaRPr lang="es-UY" sz="1200" dirty="0"/>
          </a:p>
          <a:p>
            <a:pPr lvl="1" indent="-539750" algn="just" eaLnBrk="1" hangingPunct="1">
              <a:lnSpc>
                <a:spcPct val="90000"/>
              </a:lnSpc>
              <a:buClr>
                <a:schemeClr val="accent2"/>
              </a:buClr>
              <a:buSzPct val="80000"/>
              <a:buFont typeface="Courier New" pitchFamily="49" charset="0"/>
              <a:buChar char="o"/>
            </a:pPr>
            <a:r>
              <a:rPr lang="es-UY" sz="2600" dirty="0" smtClean="0"/>
              <a:t>Garantía </a:t>
            </a:r>
            <a:r>
              <a:rPr lang="es-UY" sz="2600" dirty="0"/>
              <a:t>mancomunada con el fabricante de los aerogeneradores</a:t>
            </a:r>
          </a:p>
          <a:p>
            <a:pPr lvl="1" indent="-539750" algn="just" eaLnBrk="1" hangingPunct="1">
              <a:lnSpc>
                <a:spcPct val="90000"/>
              </a:lnSpc>
              <a:buClr>
                <a:schemeClr val="accent2"/>
              </a:buClr>
              <a:buSzPct val="80000"/>
              <a:buFont typeface="Courier New" pitchFamily="49" charset="0"/>
              <a:buChar char="o"/>
            </a:pPr>
            <a:endParaRPr lang="es-UY" sz="2600" dirty="0"/>
          </a:p>
          <a:p>
            <a:pPr lvl="1" indent="-539750" algn="just" eaLnBrk="1" hangingPunct="1">
              <a:lnSpc>
                <a:spcPct val="90000"/>
              </a:lnSpc>
              <a:buClr>
                <a:schemeClr val="accent2"/>
              </a:buClr>
              <a:buSzPct val="80000"/>
              <a:buFont typeface="Courier New" pitchFamily="49" charset="0"/>
              <a:buChar char="o"/>
            </a:pPr>
            <a:r>
              <a:rPr lang="es-UY" sz="2600" dirty="0"/>
              <a:t>Certificado de tipo de los </a:t>
            </a:r>
            <a:r>
              <a:rPr lang="es-UY" sz="2600" dirty="0" smtClean="0"/>
              <a:t>aerogeneradores</a:t>
            </a:r>
          </a:p>
          <a:p>
            <a:pPr lvl="1" indent="-539750" algn="just" eaLnBrk="1" hangingPunct="1">
              <a:lnSpc>
                <a:spcPct val="90000"/>
              </a:lnSpc>
              <a:buClr>
                <a:schemeClr val="accent2"/>
              </a:buClr>
              <a:buSzPct val="80000"/>
              <a:buFont typeface="Courier New" pitchFamily="49" charset="0"/>
              <a:buChar char="o"/>
            </a:pPr>
            <a:endParaRPr lang="es-UY" sz="2600" dirty="0" smtClean="0"/>
          </a:p>
          <a:p>
            <a:pPr lvl="1" indent="-539750" algn="just" eaLnBrk="1" hangingPunct="1">
              <a:lnSpc>
                <a:spcPct val="90000"/>
              </a:lnSpc>
              <a:buClr>
                <a:schemeClr val="accent2"/>
              </a:buClr>
              <a:buSzPct val="80000"/>
              <a:buFont typeface="Courier New" pitchFamily="49" charset="0"/>
              <a:buChar char="o"/>
            </a:pPr>
            <a:r>
              <a:rPr lang="es-UY" sz="2600" dirty="0" smtClean="0"/>
              <a:t>Curva de potencia de la central garantizada</a:t>
            </a:r>
          </a:p>
          <a:p>
            <a:pPr lvl="1" indent="-539750" algn="just" eaLnBrk="1" hangingPunct="1">
              <a:lnSpc>
                <a:spcPct val="90000"/>
              </a:lnSpc>
              <a:buClr>
                <a:schemeClr val="accent2"/>
              </a:buClr>
              <a:buSzPct val="80000"/>
              <a:buFont typeface="Courier New" pitchFamily="49" charset="0"/>
              <a:buChar char="o"/>
            </a:pPr>
            <a:endParaRPr lang="es-UY" sz="2600" dirty="0" smtClean="0"/>
          </a:p>
          <a:p>
            <a:pPr lvl="1" indent="-539750" algn="just" eaLnBrk="1" hangingPunct="1">
              <a:lnSpc>
                <a:spcPct val="90000"/>
              </a:lnSpc>
              <a:buClr>
                <a:schemeClr val="accent2"/>
              </a:buClr>
              <a:buSzPct val="80000"/>
              <a:buFont typeface="Courier New" pitchFamily="49" charset="0"/>
              <a:buChar char="o"/>
            </a:pPr>
            <a:r>
              <a:rPr lang="es-UY" sz="2600" dirty="0" smtClean="0"/>
              <a:t>Estudio de ajuste del AG al sitio y </a:t>
            </a:r>
            <a:r>
              <a:rPr lang="es-UY" sz="2600" dirty="0" err="1" smtClean="0"/>
              <a:t>layout</a:t>
            </a:r>
            <a:r>
              <a:rPr lang="es-UY" sz="2600" dirty="0" smtClean="0"/>
              <a:t>  propuesto firmado por el fabricante</a:t>
            </a:r>
          </a:p>
          <a:p>
            <a:pPr marL="87313" indent="-87313" algn="just" eaLnBrk="1" hangingPunct="1">
              <a:lnSpc>
                <a:spcPct val="90000"/>
              </a:lnSpc>
            </a:pPr>
            <a:endParaRPr lang="es-UY" dirty="0"/>
          </a:p>
          <a:p>
            <a:pPr lvl="1" indent="-377825" algn="just" eaLnBrk="1" hangingPunct="1">
              <a:lnSpc>
                <a:spcPct val="90000"/>
              </a:lnSpc>
              <a:buFontTx/>
              <a:buNone/>
            </a:pPr>
            <a:endParaRPr lang="es-UY" dirty="0"/>
          </a:p>
          <a:p>
            <a:pPr marL="87313" indent="-87313" algn="just" eaLnBrk="1" hangingPunct="1">
              <a:lnSpc>
                <a:spcPct val="90000"/>
              </a:lnSpc>
            </a:pPr>
            <a:endParaRPr lang="es-UY" dirty="0"/>
          </a:p>
          <a:p>
            <a:pPr marL="87313" indent="-87313" algn="just" eaLnBrk="1" hangingPunct="1">
              <a:lnSpc>
                <a:spcPct val="90000"/>
              </a:lnSpc>
            </a:pPr>
            <a:endParaRPr lang="es-UY" sz="1100" dirty="0"/>
          </a:p>
          <a:p>
            <a:pPr marL="87313" indent="-87313" algn="just" eaLnBrk="1" hangingPunct="1">
              <a:lnSpc>
                <a:spcPct val="90000"/>
              </a:lnSpc>
            </a:pPr>
            <a:endParaRPr lang="es-UY" dirty="0"/>
          </a:p>
          <a:p>
            <a:pPr marL="87313" indent="-87313" algn="just" eaLnBrk="1" hangingPunct="1">
              <a:lnSpc>
                <a:spcPct val="90000"/>
              </a:lnSpc>
            </a:pPr>
            <a:endParaRPr lang="es-UY" sz="900" dirty="0"/>
          </a:p>
          <a:p>
            <a:pPr marL="87313" indent="-87313" algn="just" eaLnBrk="1" hangingPunct="1">
              <a:lnSpc>
                <a:spcPct val="90000"/>
              </a:lnSpc>
            </a:pPr>
            <a:endParaRPr lang="es-UY" dirty="0"/>
          </a:p>
        </p:txBody>
      </p:sp>
      <p:sp>
        <p:nvSpPr>
          <p:cNvPr id="3" name="2 Título"/>
          <p:cNvSpPr>
            <a:spLocks noGrp="1"/>
          </p:cNvSpPr>
          <p:nvPr>
            <p:ph type="title" idx="4294967295"/>
          </p:nvPr>
        </p:nvSpPr>
        <p:spPr>
          <a:xfrm>
            <a:off x="485804" y="428612"/>
            <a:ext cx="8515352" cy="1143000"/>
          </a:xfrm>
          <a:noFill/>
          <a:ln/>
        </p:spPr>
        <p:txBody>
          <a:bodyPr rtlCol="0">
            <a:normAutofit fontScale="90000"/>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Preparación de Ofertas</a:t>
            </a:r>
          </a:p>
        </p:txBody>
      </p:sp>
      <p:sp>
        <p:nvSpPr>
          <p:cNvPr id="25603" name="3 Marcador de número de diapositiva"/>
          <p:cNvSpPr>
            <a:spLocks noGrp="1"/>
          </p:cNvSpPr>
          <p:nvPr>
            <p:ph type="sldNum" sz="quarter" idx="12"/>
          </p:nvPr>
        </p:nvSpPr>
        <p:spPr>
          <a:xfrm>
            <a:off x="8647113" y="6408738"/>
            <a:ext cx="366712" cy="365125"/>
          </a:xfrm>
          <a:noFill/>
        </p:spPr>
        <p:txBody>
          <a:bodyPr anchor="b"/>
          <a:lstStyle/>
          <a:p>
            <a:pPr eaLnBrk="1" hangingPunct="1"/>
            <a:fld id="{2F1CD7BF-67C1-4C11-B0BB-DC0EBA2CBF32}" type="slidenum">
              <a:rPr lang="es-ES" sz="1000" smtClean="0">
                <a:solidFill>
                  <a:schemeClr val="tx1"/>
                </a:solidFill>
                <a:latin typeface="Arial" charset="0"/>
              </a:rPr>
              <a:pPr eaLnBrk="1" hangingPunct="1"/>
              <a:t>11</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928662" y="1643050"/>
            <a:ext cx="7358114" cy="3643338"/>
          </a:xfrm>
        </p:spPr>
        <p:txBody>
          <a:bodyPr>
            <a:normAutofit fontScale="85000" lnSpcReduction="20000"/>
          </a:bodyPr>
          <a:lstStyle/>
          <a:p>
            <a:pPr algn="just" eaLnBrk="1" hangingPunct="1">
              <a:lnSpc>
                <a:spcPct val="90000"/>
              </a:lnSpc>
              <a:buFontTx/>
              <a:buNone/>
            </a:pPr>
            <a:endParaRPr lang="es-UY" sz="1100" dirty="0"/>
          </a:p>
          <a:p>
            <a:pPr algn="just" eaLnBrk="1" hangingPunct="1">
              <a:buNone/>
            </a:pPr>
            <a:r>
              <a:rPr lang="es-UY" b="1" dirty="0"/>
              <a:t> </a:t>
            </a:r>
            <a:r>
              <a:rPr lang="es-UY" b="1" dirty="0" smtClean="0"/>
              <a:t> Información </a:t>
            </a:r>
            <a:r>
              <a:rPr lang="es-UY" b="1" dirty="0"/>
              <a:t>del Oferente</a:t>
            </a:r>
            <a:r>
              <a:rPr lang="es-UY" dirty="0" smtClean="0"/>
              <a:t>:</a:t>
            </a:r>
          </a:p>
          <a:p>
            <a:pPr algn="just" eaLnBrk="1" hangingPunct="1"/>
            <a:endParaRPr lang="es-UY" dirty="0" smtClean="0"/>
          </a:p>
          <a:p>
            <a:pPr lvl="1" indent="-539750" algn="just" eaLnBrk="1" hangingPunct="1">
              <a:buClr>
                <a:schemeClr val="accent2"/>
              </a:buClr>
              <a:buSzPct val="80000"/>
              <a:buFont typeface="Courier New" pitchFamily="49" charset="0"/>
              <a:buChar char="o"/>
            </a:pPr>
            <a:r>
              <a:rPr lang="es-UY" dirty="0" smtClean="0"/>
              <a:t>Fabricante </a:t>
            </a:r>
            <a:r>
              <a:rPr lang="es-UY" dirty="0"/>
              <a:t>y operador deben ser empresas reconocidas en el ramo</a:t>
            </a:r>
            <a:r>
              <a:rPr lang="es-UY" dirty="0" smtClean="0"/>
              <a:t>.</a:t>
            </a:r>
          </a:p>
          <a:p>
            <a:pPr lvl="1" indent="-539750" algn="just" eaLnBrk="1" hangingPunct="1">
              <a:buClr>
                <a:srgbClr val="1FAECD"/>
              </a:buClr>
              <a:buSzPct val="80000"/>
              <a:buNone/>
            </a:pPr>
            <a:endParaRPr lang="es-UY" dirty="0"/>
          </a:p>
          <a:p>
            <a:pPr lvl="1" indent="-539750" algn="just" eaLnBrk="1" hangingPunct="1">
              <a:buClr>
                <a:schemeClr val="accent2"/>
              </a:buClr>
              <a:buSzPct val="80000"/>
              <a:buFont typeface="Courier New" pitchFamily="49" charset="0"/>
              <a:buChar char="o"/>
            </a:pPr>
            <a:r>
              <a:rPr lang="es-UY" dirty="0" smtClean="0"/>
              <a:t>Documentará </a:t>
            </a:r>
            <a:r>
              <a:rPr lang="es-UY" dirty="0"/>
              <a:t>que el fabricante ha instalado, en los últimos 3 años Centrales de generación eólica por una potencia total superior a 50MW, utilizando modelos de aerogeneradores similares a los que ofrece y que las mismas hayan estado operativas los 12 meses anteriores a la fecha de la publicación del pliego</a:t>
            </a:r>
            <a:r>
              <a:rPr lang="es-UY" dirty="0" smtClean="0"/>
              <a:t>.</a:t>
            </a:r>
            <a:endParaRPr lang="es-UY" dirty="0"/>
          </a:p>
        </p:txBody>
      </p:sp>
      <p:sp>
        <p:nvSpPr>
          <p:cNvPr id="3" name="2 Título"/>
          <p:cNvSpPr>
            <a:spLocks noGrp="1"/>
          </p:cNvSpPr>
          <p:nvPr>
            <p:ph type="title" idx="4294967295"/>
          </p:nvPr>
        </p:nvSpPr>
        <p:spPr>
          <a:xfrm>
            <a:off x="485804" y="428612"/>
            <a:ext cx="8443914" cy="1143000"/>
          </a:xfrm>
          <a:noFill/>
          <a:ln/>
        </p:spPr>
        <p:txBody>
          <a:bodyPr rtlCol="0">
            <a:normAutofit fontScale="90000"/>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Preparación de Ofertas</a:t>
            </a:r>
          </a:p>
        </p:txBody>
      </p:sp>
      <p:sp>
        <p:nvSpPr>
          <p:cNvPr id="26627" name="3 Marcador de número de diapositiva"/>
          <p:cNvSpPr>
            <a:spLocks noGrp="1"/>
          </p:cNvSpPr>
          <p:nvPr>
            <p:ph type="sldNum" sz="quarter" idx="12"/>
          </p:nvPr>
        </p:nvSpPr>
        <p:spPr>
          <a:xfrm>
            <a:off x="8647113" y="6408738"/>
            <a:ext cx="366712" cy="365125"/>
          </a:xfrm>
          <a:noFill/>
        </p:spPr>
        <p:txBody>
          <a:bodyPr anchor="b"/>
          <a:lstStyle/>
          <a:p>
            <a:pPr eaLnBrk="1" hangingPunct="1"/>
            <a:fld id="{43D967DB-84F1-4EDB-BC67-4DEF47C6BCDF}" type="slidenum">
              <a:rPr lang="es-ES" sz="1000" smtClean="0">
                <a:solidFill>
                  <a:schemeClr val="tx1"/>
                </a:solidFill>
                <a:latin typeface="Arial" charset="0"/>
              </a:rPr>
              <a:pPr eaLnBrk="1" hangingPunct="1"/>
              <a:t>12</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928662" y="1643050"/>
            <a:ext cx="7358114" cy="4500594"/>
          </a:xfrm>
        </p:spPr>
        <p:txBody>
          <a:bodyPr>
            <a:normAutofit fontScale="85000" lnSpcReduction="20000"/>
          </a:bodyPr>
          <a:lstStyle/>
          <a:p>
            <a:pPr algn="just" eaLnBrk="1" hangingPunct="1">
              <a:lnSpc>
                <a:spcPct val="90000"/>
              </a:lnSpc>
              <a:buFontTx/>
              <a:buNone/>
            </a:pPr>
            <a:endParaRPr lang="es-UY" sz="1100" dirty="0"/>
          </a:p>
          <a:p>
            <a:pPr algn="just" eaLnBrk="1" hangingPunct="1">
              <a:buNone/>
            </a:pPr>
            <a:r>
              <a:rPr lang="es-UY" b="1" dirty="0"/>
              <a:t> </a:t>
            </a:r>
            <a:r>
              <a:rPr lang="es-UY" b="1" dirty="0" smtClean="0"/>
              <a:t> Curva de potencia de la central</a:t>
            </a:r>
            <a:r>
              <a:rPr lang="es-UY" dirty="0" smtClean="0"/>
              <a:t>:</a:t>
            </a:r>
          </a:p>
          <a:p>
            <a:pPr algn="just" eaLnBrk="1" hangingPunct="1"/>
            <a:endParaRPr lang="es-UY" sz="1300" dirty="0" smtClean="0"/>
          </a:p>
          <a:p>
            <a:pPr lvl="1" indent="-539750" algn="just" eaLnBrk="1" hangingPunct="1">
              <a:buClr>
                <a:schemeClr val="accent2"/>
              </a:buClr>
              <a:buSzPct val="80000"/>
              <a:buFont typeface="Courier New" pitchFamily="49" charset="0"/>
              <a:buChar char="o"/>
            </a:pPr>
            <a:r>
              <a:rPr lang="es-UY" dirty="0" smtClean="0"/>
              <a:t>Es la función que a partir de la velocidad y dirección de viento a altura de buje en el punto de referencia determina la potencia de salida del parque.</a:t>
            </a:r>
          </a:p>
          <a:p>
            <a:pPr lvl="1" indent="-539750" algn="just" eaLnBrk="1" hangingPunct="1">
              <a:buClr>
                <a:schemeClr val="accent2"/>
              </a:buClr>
              <a:buSzPct val="80000"/>
              <a:buFont typeface="Courier New" pitchFamily="49" charset="0"/>
              <a:buChar char="o"/>
            </a:pPr>
            <a:endParaRPr lang="es-UY" sz="1200" dirty="0"/>
          </a:p>
          <a:p>
            <a:pPr lvl="1" indent="-539750" algn="just" eaLnBrk="1" hangingPunct="1">
              <a:buClr>
                <a:schemeClr val="accent2"/>
              </a:buClr>
              <a:buSzPct val="80000"/>
              <a:buFont typeface="Courier New" pitchFamily="49" charset="0"/>
              <a:buChar char="o"/>
            </a:pPr>
            <a:r>
              <a:rPr lang="es-UY" dirty="0" smtClean="0"/>
              <a:t>A partir de esta curva se calculará la energía esperada de la Central, la cual se utilizará en el cálculo del índice comparativo de ofertas (Anexo III, Volumen I).</a:t>
            </a:r>
          </a:p>
          <a:p>
            <a:pPr lvl="1" indent="-539750" algn="just" eaLnBrk="1" hangingPunct="1">
              <a:buClr>
                <a:schemeClr val="accent2"/>
              </a:buClr>
              <a:buSzPct val="80000"/>
              <a:buFont typeface="Courier New" pitchFamily="49" charset="0"/>
              <a:buChar char="o"/>
            </a:pPr>
            <a:endParaRPr lang="es-UY" sz="1200" dirty="0" smtClean="0"/>
          </a:p>
          <a:p>
            <a:pPr lvl="1" indent="-539750" algn="just" eaLnBrk="1" hangingPunct="1">
              <a:buClr>
                <a:schemeClr val="accent2"/>
              </a:buClr>
              <a:buSzPct val="80000"/>
              <a:buFont typeface="Courier New" pitchFamily="49" charset="0"/>
              <a:buChar char="o"/>
            </a:pPr>
            <a:r>
              <a:rPr lang="es-UY" dirty="0" smtClean="0"/>
              <a:t>Durante los dos primeros años de operación se comparará la energía obtenida, medida en el punto de conexión, con la obtenida teóricamente a partir de la curva de potencia de la Central.</a:t>
            </a:r>
          </a:p>
          <a:p>
            <a:pPr lvl="1" indent="-539750" algn="just" eaLnBrk="1" hangingPunct="1">
              <a:buClr>
                <a:schemeClr val="accent2"/>
              </a:buClr>
              <a:buSzPct val="80000"/>
              <a:buNone/>
            </a:pPr>
            <a:r>
              <a:rPr lang="es-UY" dirty="0" smtClean="0"/>
              <a:t>	Si la diferencia obtenida es mayor al 3,5% (D&gt;0,035) se aplicarán penalizaciones (Anexo I, Volumen II).</a:t>
            </a:r>
          </a:p>
          <a:p>
            <a:pPr lvl="1" indent="-539750" algn="just" eaLnBrk="1" hangingPunct="1">
              <a:buClr>
                <a:schemeClr val="accent2"/>
              </a:buClr>
              <a:buSzPct val="80000"/>
              <a:buFont typeface="Courier New" pitchFamily="49" charset="0"/>
              <a:buChar char="o"/>
            </a:pPr>
            <a:endParaRPr lang="es-UY" dirty="0" smtClean="0"/>
          </a:p>
          <a:p>
            <a:pPr lvl="1" indent="-539750" algn="just" eaLnBrk="1" hangingPunct="1">
              <a:buClr>
                <a:schemeClr val="accent2"/>
              </a:buClr>
              <a:buSzPct val="80000"/>
              <a:buFont typeface="Courier New" pitchFamily="49" charset="0"/>
              <a:buChar char="o"/>
            </a:pPr>
            <a:endParaRPr lang="es-UY" dirty="0"/>
          </a:p>
        </p:txBody>
      </p:sp>
      <p:sp>
        <p:nvSpPr>
          <p:cNvPr id="3" name="2 Título"/>
          <p:cNvSpPr>
            <a:spLocks noGrp="1"/>
          </p:cNvSpPr>
          <p:nvPr>
            <p:ph type="title" idx="4294967295"/>
          </p:nvPr>
        </p:nvSpPr>
        <p:spPr>
          <a:xfrm>
            <a:off x="485804" y="428612"/>
            <a:ext cx="8443914" cy="1143000"/>
          </a:xfrm>
          <a:noFill/>
          <a:ln/>
        </p:spPr>
        <p:txBody>
          <a:bodyPr rtlCol="0">
            <a:normAutofit fontScale="90000"/>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Preparación de Ofertas</a:t>
            </a:r>
          </a:p>
        </p:txBody>
      </p:sp>
      <p:sp>
        <p:nvSpPr>
          <p:cNvPr id="26627" name="3 Marcador de número de diapositiva"/>
          <p:cNvSpPr>
            <a:spLocks noGrp="1"/>
          </p:cNvSpPr>
          <p:nvPr>
            <p:ph type="sldNum" sz="quarter" idx="12"/>
          </p:nvPr>
        </p:nvSpPr>
        <p:spPr>
          <a:xfrm>
            <a:off x="8647113" y="6408738"/>
            <a:ext cx="366712" cy="365125"/>
          </a:xfrm>
          <a:noFill/>
        </p:spPr>
        <p:txBody>
          <a:bodyPr anchor="b"/>
          <a:lstStyle/>
          <a:p>
            <a:pPr eaLnBrk="1" hangingPunct="1"/>
            <a:fld id="{43D967DB-84F1-4EDB-BC67-4DEF47C6BCDF}" type="slidenum">
              <a:rPr lang="es-ES" sz="1000" smtClean="0">
                <a:solidFill>
                  <a:schemeClr val="tx1"/>
                </a:solidFill>
                <a:latin typeface="Arial" charset="0"/>
              </a:rPr>
              <a:pPr eaLnBrk="1" hangingPunct="1"/>
              <a:t>13</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1063625" y="1500174"/>
            <a:ext cx="7366027" cy="4857784"/>
          </a:xfrm>
        </p:spPr>
        <p:txBody>
          <a:bodyPr>
            <a:normAutofit fontScale="92500"/>
          </a:bodyPr>
          <a:lstStyle/>
          <a:p>
            <a:pPr algn="just" eaLnBrk="1" hangingPunct="1">
              <a:lnSpc>
                <a:spcPct val="80000"/>
              </a:lnSpc>
              <a:buFontTx/>
              <a:buNone/>
            </a:pPr>
            <a:endParaRPr lang="es-UY" sz="1100" dirty="0"/>
          </a:p>
          <a:p>
            <a:pPr algn="just" eaLnBrk="1" hangingPunct="1">
              <a:lnSpc>
                <a:spcPct val="90000"/>
              </a:lnSpc>
              <a:buNone/>
            </a:pPr>
            <a:r>
              <a:rPr lang="es-UY" sz="2600" b="1" dirty="0" smtClean="0"/>
              <a:t>   Acuerdo con </a:t>
            </a:r>
            <a:r>
              <a:rPr lang="es-UY" sz="2600" b="1" dirty="0"/>
              <a:t>el fabricante de los </a:t>
            </a:r>
            <a:r>
              <a:rPr lang="es-UY" sz="2600" b="1" dirty="0" smtClean="0"/>
              <a:t>aerogeneradores</a:t>
            </a:r>
          </a:p>
          <a:p>
            <a:pPr algn="just" eaLnBrk="1" hangingPunct="1">
              <a:lnSpc>
                <a:spcPct val="90000"/>
              </a:lnSpc>
              <a:spcBef>
                <a:spcPts val="1800"/>
              </a:spcBef>
              <a:buNone/>
            </a:pPr>
            <a:r>
              <a:rPr lang="es-UY" sz="2400" b="1" dirty="0" smtClean="0"/>
              <a:t>	</a:t>
            </a:r>
            <a:r>
              <a:rPr lang="es-UY" sz="2200" dirty="0" smtClean="0"/>
              <a:t>El </a:t>
            </a:r>
            <a:r>
              <a:rPr lang="es-UY" sz="2200" dirty="0"/>
              <a:t>Oferente presentará un </a:t>
            </a:r>
            <a:r>
              <a:rPr lang="es-UY" sz="2200" dirty="0" smtClean="0"/>
              <a:t>acuerdo </a:t>
            </a:r>
            <a:r>
              <a:rPr lang="es-UY" sz="2200" dirty="0"/>
              <a:t>con </a:t>
            </a:r>
            <a:r>
              <a:rPr lang="es-UY" sz="2200" dirty="0" smtClean="0"/>
              <a:t>el fabricante </a:t>
            </a:r>
            <a:r>
              <a:rPr lang="es-UY" sz="2200" dirty="0"/>
              <a:t>de los aerogeneradores, por el que se comprometen en forma mancomunada con las obligaciones derivadas </a:t>
            </a:r>
            <a:r>
              <a:rPr lang="es-UY" sz="2200" dirty="0" smtClean="0"/>
              <a:t>de:</a:t>
            </a:r>
          </a:p>
          <a:p>
            <a:pPr lvl="1" algn="just" eaLnBrk="1" hangingPunct="1">
              <a:lnSpc>
                <a:spcPct val="90000"/>
              </a:lnSpc>
              <a:spcBef>
                <a:spcPts val="1200"/>
              </a:spcBef>
              <a:buFont typeface="Courier New" pitchFamily="49" charset="0"/>
              <a:buChar char="o"/>
            </a:pPr>
            <a:r>
              <a:rPr lang="es-UY" sz="1900" dirty="0" smtClean="0"/>
              <a:t>La disponibilidad </a:t>
            </a:r>
            <a:r>
              <a:rPr lang="es-UY" sz="1900" dirty="0"/>
              <a:t>técnica de los aerogeneradores y de la </a:t>
            </a:r>
            <a:r>
              <a:rPr lang="es-UY" sz="1900" dirty="0" smtClean="0"/>
              <a:t>Central durante el período de garantía</a:t>
            </a:r>
          </a:p>
          <a:p>
            <a:pPr lvl="1" algn="just" eaLnBrk="1" hangingPunct="1">
              <a:lnSpc>
                <a:spcPct val="90000"/>
              </a:lnSpc>
              <a:spcBef>
                <a:spcPts val="900"/>
              </a:spcBef>
              <a:buFont typeface="Courier New" pitchFamily="49" charset="0"/>
              <a:buChar char="o"/>
            </a:pPr>
            <a:r>
              <a:rPr lang="es-UY" sz="1900" dirty="0" smtClean="0"/>
              <a:t>La producción de </a:t>
            </a:r>
            <a:r>
              <a:rPr lang="es-UY" sz="1900" dirty="0"/>
              <a:t>la Central posterior al vencimiento de la </a:t>
            </a:r>
            <a:r>
              <a:rPr lang="es-UY" sz="1900" dirty="0" smtClean="0"/>
              <a:t>garantía</a:t>
            </a:r>
          </a:p>
          <a:p>
            <a:pPr lvl="1" algn="just" eaLnBrk="1" hangingPunct="1">
              <a:lnSpc>
                <a:spcPct val="90000"/>
              </a:lnSpc>
              <a:spcBef>
                <a:spcPts val="900"/>
              </a:spcBef>
              <a:buFont typeface="Courier New" pitchFamily="49" charset="0"/>
              <a:buChar char="o"/>
            </a:pPr>
            <a:r>
              <a:rPr lang="es-UY" sz="1900" dirty="0" smtClean="0"/>
              <a:t>Todas </a:t>
            </a:r>
            <a:r>
              <a:rPr lang="es-UY" sz="1900" dirty="0"/>
              <a:t>las emergentes del presente </a:t>
            </a:r>
            <a:r>
              <a:rPr lang="es-UY" sz="1900" dirty="0" smtClean="0"/>
              <a:t>Contrato,</a:t>
            </a:r>
          </a:p>
          <a:p>
            <a:pPr indent="-79375" algn="just" eaLnBrk="1" hangingPunct="1">
              <a:spcBef>
                <a:spcPts val="1800"/>
              </a:spcBef>
              <a:buNone/>
            </a:pPr>
            <a:r>
              <a:rPr lang="es-UY" sz="2200" dirty="0" smtClean="0"/>
              <a:t> suministrando en tiempo y forma los repuestos, procedimientos de trabajo, herramientas especiales, etc., que se requieran para cumplir esas obligaciones.</a:t>
            </a:r>
            <a:endParaRPr lang="es-UY" sz="2600" dirty="0"/>
          </a:p>
        </p:txBody>
      </p:sp>
      <p:sp>
        <p:nvSpPr>
          <p:cNvPr id="3" name="2 Título"/>
          <p:cNvSpPr>
            <a:spLocks noGrp="1"/>
          </p:cNvSpPr>
          <p:nvPr>
            <p:ph type="title" idx="4294967295"/>
          </p:nvPr>
        </p:nvSpPr>
        <p:spPr>
          <a:xfrm>
            <a:off x="485804" y="428612"/>
            <a:ext cx="8443914" cy="1143000"/>
          </a:xfrm>
          <a:noFill/>
          <a:ln/>
        </p:spPr>
        <p:txBody>
          <a:bodyPr rtlCol="0">
            <a:normAutofit fontScale="90000"/>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Preparación de Ofertas</a:t>
            </a:r>
          </a:p>
        </p:txBody>
      </p:sp>
      <p:sp>
        <p:nvSpPr>
          <p:cNvPr id="27651" name="3 Marcador de número de diapositiva"/>
          <p:cNvSpPr>
            <a:spLocks noGrp="1"/>
          </p:cNvSpPr>
          <p:nvPr>
            <p:ph type="sldNum" sz="quarter" idx="12"/>
          </p:nvPr>
        </p:nvSpPr>
        <p:spPr>
          <a:xfrm>
            <a:off x="8647113" y="6408738"/>
            <a:ext cx="366712" cy="365125"/>
          </a:xfrm>
          <a:noFill/>
        </p:spPr>
        <p:txBody>
          <a:bodyPr anchor="b"/>
          <a:lstStyle/>
          <a:p>
            <a:pPr eaLnBrk="1" hangingPunct="1"/>
            <a:fld id="{4B942CF3-9D5A-4507-A1A1-68B575C0C05F}" type="slidenum">
              <a:rPr lang="es-ES" sz="1000" smtClean="0">
                <a:solidFill>
                  <a:schemeClr val="tx1"/>
                </a:solidFill>
                <a:latin typeface="Arial" charset="0"/>
              </a:rPr>
              <a:pPr eaLnBrk="1" hangingPunct="1"/>
              <a:t>14</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idx="4294967295"/>
          </p:nvPr>
        </p:nvSpPr>
        <p:spPr>
          <a:xfrm>
            <a:off x="1000125" y="1643083"/>
            <a:ext cx="7000875" cy="4714875"/>
          </a:xfrm>
        </p:spPr>
        <p:txBody>
          <a:bodyPr/>
          <a:lstStyle/>
          <a:p>
            <a:pPr eaLnBrk="1" hangingPunct="1">
              <a:buNone/>
            </a:pPr>
            <a:r>
              <a:rPr lang="es-ES_tradnl" sz="2600" b="1" dirty="0"/>
              <a:t>Propuesta económica</a:t>
            </a:r>
            <a:r>
              <a:rPr lang="es-ES_tradnl" sz="2600" dirty="0"/>
              <a:t>:</a:t>
            </a:r>
          </a:p>
          <a:p>
            <a:pPr eaLnBrk="1" hangingPunct="1">
              <a:buFontTx/>
              <a:buNone/>
            </a:pPr>
            <a:endParaRPr lang="es-ES_tradnl" sz="1200" dirty="0"/>
          </a:p>
          <a:p>
            <a:pPr lvl="1" indent="-377825" eaLnBrk="1" hangingPunct="1">
              <a:spcBef>
                <a:spcPts val="600"/>
              </a:spcBef>
              <a:buFont typeface="Courier New" pitchFamily="49" charset="0"/>
              <a:buChar char="o"/>
            </a:pPr>
            <a:r>
              <a:rPr lang="es-ES_tradnl" sz="2000" dirty="0"/>
              <a:t>Podrá cotizar uno o más ítems (Propuesta individual</a:t>
            </a:r>
            <a:r>
              <a:rPr lang="es-ES_tradnl" sz="2000" dirty="0" smtClean="0"/>
              <a:t>)</a:t>
            </a:r>
          </a:p>
          <a:p>
            <a:pPr lvl="1" indent="-377825" eaLnBrk="1" hangingPunct="1">
              <a:spcBef>
                <a:spcPts val="600"/>
              </a:spcBef>
              <a:buFont typeface="Courier New" pitchFamily="49" charset="0"/>
              <a:buChar char="o"/>
            </a:pPr>
            <a:endParaRPr lang="es-ES_tradnl" sz="1000" dirty="0"/>
          </a:p>
          <a:p>
            <a:pPr lvl="1" indent="-377825" eaLnBrk="1" hangingPunct="1">
              <a:spcBef>
                <a:spcPts val="600"/>
              </a:spcBef>
              <a:buFont typeface="Courier New" pitchFamily="49" charset="0"/>
              <a:buChar char="o"/>
            </a:pPr>
            <a:r>
              <a:rPr lang="es-ES_tradnl" sz="2000" dirty="0"/>
              <a:t>En caso que desee ser </a:t>
            </a:r>
            <a:r>
              <a:rPr lang="es-UY" sz="2000" dirty="0"/>
              <a:t>adjudicatario de más de un ítem, deberá cotizar conjuntos de esos ítems (Propuesta múltiple</a:t>
            </a:r>
            <a:r>
              <a:rPr lang="es-UY" sz="2000" dirty="0" smtClean="0"/>
              <a:t>)</a:t>
            </a:r>
          </a:p>
          <a:p>
            <a:pPr lvl="1" indent="-377825" eaLnBrk="1" hangingPunct="1">
              <a:spcBef>
                <a:spcPts val="600"/>
              </a:spcBef>
              <a:buFont typeface="Courier New" pitchFamily="49" charset="0"/>
              <a:buChar char="o"/>
            </a:pPr>
            <a:endParaRPr lang="es-ES_tradnl" sz="1000" dirty="0"/>
          </a:p>
          <a:p>
            <a:pPr lvl="1" indent="-377825" eaLnBrk="1" hangingPunct="1">
              <a:spcBef>
                <a:spcPts val="600"/>
              </a:spcBef>
              <a:buFont typeface="Courier New" pitchFamily="49" charset="0"/>
              <a:buChar char="o"/>
            </a:pPr>
            <a:r>
              <a:rPr lang="es-UY" sz="2000" dirty="0"/>
              <a:t>Cada Oferente podrá ser adjudicatario, a lo sumo, de una Propuesta (Individual o Múltiple</a:t>
            </a:r>
            <a:r>
              <a:rPr lang="es-UY" sz="2000" dirty="0" smtClean="0"/>
              <a:t>)</a:t>
            </a:r>
          </a:p>
          <a:p>
            <a:pPr lvl="1" indent="-377825" eaLnBrk="1" hangingPunct="1">
              <a:spcBef>
                <a:spcPts val="600"/>
              </a:spcBef>
              <a:buFont typeface="Courier New" pitchFamily="49" charset="0"/>
              <a:buChar char="o"/>
            </a:pPr>
            <a:endParaRPr lang="es-UY" sz="1000" dirty="0"/>
          </a:p>
          <a:p>
            <a:pPr lvl="1" indent="-377825" eaLnBrk="1" hangingPunct="1">
              <a:spcBef>
                <a:spcPts val="600"/>
              </a:spcBef>
              <a:buFont typeface="Courier New" pitchFamily="49" charset="0"/>
              <a:buChar char="o"/>
            </a:pPr>
            <a:r>
              <a:rPr lang="es-UY" sz="2000" dirty="0"/>
              <a:t>Las Propuestas serán indivisibles</a:t>
            </a:r>
            <a:r>
              <a:rPr lang="es-UY" sz="2000" dirty="0" smtClean="0"/>
              <a:t>.</a:t>
            </a:r>
            <a:endParaRPr lang="es-ES_tradnl" sz="2000" dirty="0"/>
          </a:p>
        </p:txBody>
      </p:sp>
      <p:sp>
        <p:nvSpPr>
          <p:cNvPr id="24577" name="Rectangle 2"/>
          <p:cNvSpPr>
            <a:spLocks noGrp="1" noChangeArrowheads="1"/>
          </p:cNvSpPr>
          <p:nvPr>
            <p:ph type="title" idx="4294967295"/>
          </p:nvPr>
        </p:nvSpPr>
        <p:spPr>
          <a:xfrm>
            <a:off x="557242" y="571488"/>
            <a:ext cx="8443914" cy="857248"/>
          </a:xfrm>
          <a:noFill/>
          <a:ln/>
        </p:spPr>
        <p:txBody>
          <a:bodyPr rtlCol="0">
            <a:normAutofit fontScale="90000"/>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Preparación de Ofertas</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28675" name="3 Marcador de número de diapositiva"/>
          <p:cNvSpPr>
            <a:spLocks noGrp="1"/>
          </p:cNvSpPr>
          <p:nvPr>
            <p:ph type="sldNum" sz="quarter" idx="12"/>
          </p:nvPr>
        </p:nvSpPr>
        <p:spPr>
          <a:xfrm>
            <a:off x="8647113" y="6408738"/>
            <a:ext cx="366712" cy="365125"/>
          </a:xfrm>
          <a:noFill/>
        </p:spPr>
        <p:txBody>
          <a:bodyPr anchor="b"/>
          <a:lstStyle/>
          <a:p>
            <a:pPr eaLnBrk="1" hangingPunct="1"/>
            <a:fld id="{CCBD4F53-0E44-4E8A-BB2F-0BB74ED70AF1}" type="slidenum">
              <a:rPr lang="es-ES" sz="1000" smtClean="0">
                <a:solidFill>
                  <a:schemeClr val="tx1"/>
                </a:solidFill>
                <a:latin typeface="Arial" charset="0"/>
              </a:rPr>
              <a:pPr eaLnBrk="1" hangingPunct="1"/>
              <a:t>15</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1000125" y="1714521"/>
            <a:ext cx="7429500" cy="4714875"/>
          </a:xfrm>
        </p:spPr>
        <p:txBody>
          <a:bodyPr>
            <a:normAutofit/>
          </a:bodyPr>
          <a:lstStyle/>
          <a:p>
            <a:pPr eaLnBrk="1" hangingPunct="1">
              <a:lnSpc>
                <a:spcPct val="90000"/>
              </a:lnSpc>
              <a:buNone/>
            </a:pPr>
            <a:r>
              <a:rPr lang="es-ES_tradnl" sz="2400" b="1" dirty="0" smtClean="0"/>
              <a:t>   Para </a:t>
            </a:r>
            <a:r>
              <a:rPr lang="es-ES_tradnl" sz="2400" b="1" dirty="0"/>
              <a:t>cada propuesta deberá cotizar</a:t>
            </a:r>
            <a:r>
              <a:rPr lang="es-ES_tradnl" sz="2400" dirty="0"/>
              <a:t>:</a:t>
            </a:r>
          </a:p>
          <a:p>
            <a:pPr eaLnBrk="1" hangingPunct="1">
              <a:lnSpc>
                <a:spcPct val="90000"/>
              </a:lnSpc>
              <a:buFontTx/>
              <a:buNone/>
            </a:pPr>
            <a:endParaRPr lang="es-ES_tradnl" sz="1200" dirty="0"/>
          </a:p>
          <a:p>
            <a:pPr lvl="1" indent="-377825" eaLnBrk="1" hangingPunct="1">
              <a:lnSpc>
                <a:spcPct val="90000"/>
              </a:lnSpc>
              <a:buFont typeface="Courier New" pitchFamily="49" charset="0"/>
              <a:buChar char="o"/>
            </a:pPr>
            <a:r>
              <a:rPr lang="es-ES_tradnl" sz="2000" dirty="0"/>
              <a:t>E</a:t>
            </a:r>
            <a:r>
              <a:rPr lang="es-ES_tradnl" sz="2000" dirty="0" smtClean="0"/>
              <a:t>l </a:t>
            </a:r>
            <a:r>
              <a:rPr lang="es-ES_tradnl" sz="2000" dirty="0"/>
              <a:t>pago mensual </a:t>
            </a:r>
            <a:r>
              <a:rPr lang="es-ES_tradnl" sz="2000" b="1" dirty="0"/>
              <a:t>(</a:t>
            </a:r>
            <a:r>
              <a:rPr lang="es-ES_tradnl" sz="2000" dirty="0"/>
              <a:t>C</a:t>
            </a:r>
            <a:r>
              <a:rPr lang="es-ES_tradnl" sz="2000" baseline="-25000" dirty="0"/>
              <a:t>1</a:t>
            </a:r>
            <a:r>
              <a:rPr lang="es-ES_tradnl" sz="2000" b="1" dirty="0"/>
              <a:t>)</a:t>
            </a:r>
            <a:r>
              <a:rPr lang="es-ES_tradnl" sz="2000" dirty="0"/>
              <a:t> por el leasing de los equipos durante 60 meses, que incluye O&amp;M por el período de garantía de 2 años.</a:t>
            </a:r>
          </a:p>
          <a:p>
            <a:pPr lvl="1" indent="-377825" eaLnBrk="1" hangingPunct="1">
              <a:lnSpc>
                <a:spcPct val="90000"/>
              </a:lnSpc>
              <a:buFont typeface="Courier New" pitchFamily="49" charset="0"/>
              <a:buChar char="o"/>
            </a:pPr>
            <a:endParaRPr lang="es-ES_tradnl" sz="1000" dirty="0"/>
          </a:p>
          <a:p>
            <a:pPr lvl="1" indent="-377825" eaLnBrk="1" hangingPunct="1">
              <a:lnSpc>
                <a:spcPct val="90000"/>
              </a:lnSpc>
              <a:buFont typeface="Courier New" pitchFamily="49" charset="0"/>
              <a:buChar char="o"/>
            </a:pPr>
            <a:r>
              <a:rPr lang="es-ES_tradnl" sz="2000" dirty="0"/>
              <a:t>E</a:t>
            </a:r>
            <a:r>
              <a:rPr lang="es-ES_tradnl" sz="2000" dirty="0" smtClean="0"/>
              <a:t>l </a:t>
            </a:r>
            <a:r>
              <a:rPr lang="es-ES_tradnl" sz="2000" dirty="0"/>
              <a:t>pago mensual (C</a:t>
            </a:r>
            <a:r>
              <a:rPr lang="es-ES_tradnl" sz="2000" baseline="-25000" dirty="0"/>
              <a:t>2</a:t>
            </a:r>
            <a:r>
              <a:rPr lang="es-ES_tradnl" sz="2000" dirty="0"/>
              <a:t>) por el leasing a partir del mes 61 (en caso de no compra).</a:t>
            </a:r>
          </a:p>
          <a:p>
            <a:pPr lvl="1" indent="-377825" eaLnBrk="1" hangingPunct="1">
              <a:lnSpc>
                <a:spcPct val="90000"/>
              </a:lnSpc>
              <a:buFont typeface="Courier New" pitchFamily="49" charset="0"/>
              <a:buChar char="o"/>
            </a:pPr>
            <a:endParaRPr lang="es-ES_tradnl" sz="1000" dirty="0"/>
          </a:p>
          <a:p>
            <a:pPr lvl="1" indent="-377825" eaLnBrk="1" hangingPunct="1">
              <a:lnSpc>
                <a:spcPct val="90000"/>
              </a:lnSpc>
              <a:buFont typeface="Courier New" pitchFamily="49" charset="0"/>
              <a:buChar char="o"/>
            </a:pPr>
            <a:r>
              <a:rPr lang="es-ES_tradnl" sz="2000" dirty="0" smtClean="0"/>
              <a:t>El </a:t>
            </a:r>
            <a:r>
              <a:rPr lang="es-ES_tradnl" sz="2000" dirty="0"/>
              <a:t>pago mensual por O&amp;M luego del período de garantía, por un plazo de 3 años, renovable en períodos de 2 años hasta 3 veces.</a:t>
            </a:r>
          </a:p>
          <a:p>
            <a:pPr lvl="1" indent="-377825" eaLnBrk="1" hangingPunct="1">
              <a:lnSpc>
                <a:spcPct val="90000"/>
              </a:lnSpc>
              <a:buFont typeface="Courier New" pitchFamily="49" charset="0"/>
              <a:buChar char="o"/>
            </a:pPr>
            <a:endParaRPr lang="es-ES_tradnl" sz="1000" dirty="0"/>
          </a:p>
          <a:p>
            <a:pPr lvl="1" indent="-377825" eaLnBrk="1" hangingPunct="1">
              <a:lnSpc>
                <a:spcPct val="90000"/>
              </a:lnSpc>
              <a:buFont typeface="Courier New" pitchFamily="49" charset="0"/>
              <a:buChar char="o"/>
            </a:pPr>
            <a:r>
              <a:rPr lang="es-ES_tradnl" sz="2000" dirty="0"/>
              <a:t>C</a:t>
            </a:r>
            <a:r>
              <a:rPr lang="es-ES_tradnl" sz="2000" baseline="-25000" dirty="0"/>
              <a:t>1</a:t>
            </a:r>
            <a:r>
              <a:rPr lang="es-ES_tradnl" sz="2000" dirty="0"/>
              <a:t> y C</a:t>
            </a:r>
            <a:r>
              <a:rPr lang="es-ES_tradnl" sz="2000" baseline="-25000" dirty="0"/>
              <a:t>2</a:t>
            </a:r>
            <a:r>
              <a:rPr lang="es-ES_tradnl" sz="2000" dirty="0"/>
              <a:t> deben cumplir: </a:t>
            </a:r>
          </a:p>
          <a:p>
            <a:pPr eaLnBrk="1" hangingPunct="1">
              <a:lnSpc>
                <a:spcPct val="90000"/>
              </a:lnSpc>
            </a:pPr>
            <a:endParaRPr lang="es-ES_tradnl" sz="1200" dirty="0"/>
          </a:p>
          <a:p>
            <a:pPr eaLnBrk="1" hangingPunct="1">
              <a:lnSpc>
                <a:spcPct val="90000"/>
              </a:lnSpc>
            </a:pPr>
            <a:endParaRPr lang="es-ES_tradnl" dirty="0"/>
          </a:p>
          <a:p>
            <a:pPr eaLnBrk="1" hangingPunct="1">
              <a:lnSpc>
                <a:spcPct val="90000"/>
              </a:lnSpc>
            </a:pPr>
            <a:endParaRPr lang="es-ES_tradnl" sz="2500" dirty="0"/>
          </a:p>
          <a:p>
            <a:pPr eaLnBrk="1" hangingPunct="1">
              <a:lnSpc>
                <a:spcPct val="90000"/>
              </a:lnSpc>
            </a:pPr>
            <a:endParaRPr lang="es-ES_tradnl" sz="1200" dirty="0"/>
          </a:p>
        </p:txBody>
      </p:sp>
      <p:sp>
        <p:nvSpPr>
          <p:cNvPr id="24577" name="Rectangle 2"/>
          <p:cNvSpPr>
            <a:spLocks noGrp="1" noChangeArrowheads="1"/>
          </p:cNvSpPr>
          <p:nvPr>
            <p:ph type="title" idx="4294967295"/>
          </p:nvPr>
        </p:nvSpPr>
        <p:spPr>
          <a:xfrm>
            <a:off x="557242" y="571488"/>
            <a:ext cx="8443914" cy="857248"/>
          </a:xfrm>
          <a:noFill/>
          <a:ln/>
        </p:spPr>
        <p:txBody>
          <a:bodyPr rtlCol="0">
            <a:normAutofit fontScale="90000"/>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Preparación de Ofertas</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054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5473" name="Object 1"/>
          <p:cNvGraphicFramePr>
            <a:graphicFrameLocks noChangeAspect="1"/>
          </p:cNvGraphicFramePr>
          <p:nvPr/>
        </p:nvGraphicFramePr>
        <p:xfrm>
          <a:off x="5000628" y="5000642"/>
          <a:ext cx="1519238" cy="857250"/>
        </p:xfrm>
        <a:graphic>
          <a:graphicData uri="http://schemas.openxmlformats.org/presentationml/2006/ole">
            <mc:AlternateContent xmlns:mc="http://schemas.openxmlformats.org/markup-compatibility/2006">
              <mc:Choice xmlns:v="urn:schemas-microsoft-com:vml" Requires="v">
                <p:oleObj spid="_x0000_s105474" name="Ecuación" r:id="rId3" imgW="558558" imgH="317362" progId="Equation.3">
                  <p:embed/>
                </p:oleObj>
              </mc:Choice>
              <mc:Fallback>
                <p:oleObj name="Ecuación" r:id="rId3" imgW="558558" imgH="317362"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8" y="5000642"/>
                        <a:ext cx="1519238"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77" name="5 Marcador de número de diapositiva"/>
          <p:cNvSpPr>
            <a:spLocks noGrp="1"/>
          </p:cNvSpPr>
          <p:nvPr>
            <p:ph type="sldNum" sz="quarter" idx="12"/>
          </p:nvPr>
        </p:nvSpPr>
        <p:spPr>
          <a:xfrm>
            <a:off x="8647113" y="6408738"/>
            <a:ext cx="366712" cy="365125"/>
          </a:xfrm>
          <a:noFill/>
        </p:spPr>
        <p:txBody>
          <a:bodyPr anchor="b"/>
          <a:lstStyle/>
          <a:p>
            <a:pPr eaLnBrk="1" hangingPunct="1"/>
            <a:fld id="{FE37D7BA-0CDA-4AA4-BA93-9D702A33B24A}" type="slidenum">
              <a:rPr lang="es-ES" sz="1000" smtClean="0">
                <a:solidFill>
                  <a:schemeClr val="tx1"/>
                </a:solidFill>
                <a:latin typeface="Arial" charset="0"/>
              </a:rPr>
              <a:pPr eaLnBrk="1" hangingPunct="1"/>
              <a:t>16</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1000125" y="1500174"/>
            <a:ext cx="7500938" cy="5000625"/>
          </a:xfrm>
        </p:spPr>
        <p:txBody>
          <a:bodyPr>
            <a:normAutofit fontScale="92500" lnSpcReduction="20000"/>
          </a:bodyPr>
          <a:lstStyle/>
          <a:p>
            <a:pPr eaLnBrk="1" hangingPunct="1">
              <a:lnSpc>
                <a:spcPct val="80000"/>
              </a:lnSpc>
              <a:buNone/>
            </a:pPr>
            <a:r>
              <a:rPr lang="es-ES_tradnl" sz="2600" b="1" dirty="0" smtClean="0"/>
              <a:t>    Ajuste </a:t>
            </a:r>
            <a:r>
              <a:rPr lang="es-ES_tradnl" sz="2600" b="1" dirty="0"/>
              <a:t>de </a:t>
            </a:r>
            <a:r>
              <a:rPr lang="es-ES_tradnl" sz="2600" b="1" dirty="0" smtClean="0"/>
              <a:t>precios</a:t>
            </a:r>
            <a:r>
              <a:rPr lang="es-ES_tradnl" sz="2400" dirty="0" smtClean="0"/>
              <a:t>:</a:t>
            </a:r>
          </a:p>
          <a:p>
            <a:pPr eaLnBrk="1" hangingPunct="1">
              <a:lnSpc>
                <a:spcPct val="80000"/>
              </a:lnSpc>
              <a:buNone/>
            </a:pPr>
            <a:r>
              <a:rPr lang="es-ES_tradnl" sz="2400" dirty="0" smtClean="0"/>
              <a:t>	</a:t>
            </a:r>
          </a:p>
          <a:p>
            <a:pPr eaLnBrk="1" hangingPunct="1">
              <a:lnSpc>
                <a:spcPct val="80000"/>
              </a:lnSpc>
              <a:buNone/>
            </a:pPr>
            <a:r>
              <a:rPr lang="es-ES_tradnl" sz="2400" dirty="0" smtClean="0"/>
              <a:t>	</a:t>
            </a:r>
            <a:r>
              <a:rPr lang="es-UY" sz="2200" dirty="0" smtClean="0"/>
              <a:t>Los precios cotizados podrán ser firmes o estar sujetos a ajuste de acuerdo a la fórmula paramétrica:</a:t>
            </a:r>
          </a:p>
          <a:p>
            <a:pPr eaLnBrk="1" hangingPunct="1">
              <a:lnSpc>
                <a:spcPct val="80000"/>
              </a:lnSpc>
            </a:pPr>
            <a:endParaRPr lang="es-ES_tradnl" sz="2000" dirty="0"/>
          </a:p>
          <a:p>
            <a:pPr eaLnBrk="1" hangingPunct="1">
              <a:lnSpc>
                <a:spcPct val="80000"/>
              </a:lnSpc>
              <a:buFontTx/>
              <a:buNone/>
            </a:pPr>
            <a:r>
              <a:rPr lang="es-UY" sz="2000" dirty="0"/>
              <a:t>		</a:t>
            </a:r>
          </a:p>
          <a:p>
            <a:pPr eaLnBrk="1" hangingPunct="1">
              <a:lnSpc>
                <a:spcPct val="80000"/>
              </a:lnSpc>
              <a:buFontTx/>
              <a:buNone/>
            </a:pPr>
            <a:endParaRPr lang="es-UY" sz="2000" dirty="0"/>
          </a:p>
          <a:p>
            <a:pPr eaLnBrk="1" hangingPunct="1">
              <a:lnSpc>
                <a:spcPct val="80000"/>
              </a:lnSpc>
              <a:buFontTx/>
              <a:buNone/>
            </a:pPr>
            <a:r>
              <a:rPr lang="es-UY" sz="2000" dirty="0" smtClean="0"/>
              <a:t>	</a:t>
            </a:r>
          </a:p>
          <a:p>
            <a:pPr lvl="1" eaLnBrk="1" hangingPunct="1">
              <a:lnSpc>
                <a:spcPct val="80000"/>
              </a:lnSpc>
              <a:spcBef>
                <a:spcPts val="600"/>
              </a:spcBef>
              <a:buFont typeface="Courier New" pitchFamily="49" charset="0"/>
              <a:buChar char="o"/>
            </a:pPr>
            <a:r>
              <a:rPr lang="es-UY" sz="1900" dirty="0" smtClean="0"/>
              <a:t>P</a:t>
            </a:r>
            <a:r>
              <a:rPr lang="es-UY" sz="1900" baseline="-25000" dirty="0" smtClean="0"/>
              <a:t>0</a:t>
            </a:r>
            <a:r>
              <a:rPr lang="es-UY" sz="1900" dirty="0" smtClean="0"/>
              <a:t> </a:t>
            </a:r>
            <a:r>
              <a:rPr lang="es-UY" sz="1900" dirty="0"/>
              <a:t>= monto de la propuesta (</a:t>
            </a:r>
            <a:r>
              <a:rPr lang="es-ES_tradnl" sz="1900" dirty="0"/>
              <a:t>C</a:t>
            </a:r>
            <a:r>
              <a:rPr lang="es-ES_tradnl" sz="1900" baseline="-25000" dirty="0"/>
              <a:t>1</a:t>
            </a:r>
            <a:r>
              <a:rPr lang="es-ES_tradnl" sz="1900" dirty="0"/>
              <a:t> , C</a:t>
            </a:r>
            <a:r>
              <a:rPr lang="es-ES_tradnl" sz="1900" baseline="-25000" dirty="0"/>
              <a:t>2</a:t>
            </a:r>
            <a:r>
              <a:rPr lang="es-ES_tradnl" sz="1900" dirty="0"/>
              <a:t> </a:t>
            </a:r>
            <a:r>
              <a:rPr lang="es-UY" sz="1900" dirty="0"/>
              <a:t>o </a:t>
            </a:r>
            <a:r>
              <a:rPr lang="es-ES_tradnl" sz="1900" dirty="0"/>
              <a:t>C</a:t>
            </a:r>
            <a:r>
              <a:rPr lang="es-ES_tradnl" sz="1900" baseline="-25000" dirty="0"/>
              <a:t>O&amp;M</a:t>
            </a:r>
            <a:r>
              <a:rPr lang="es-UY" sz="1900" dirty="0"/>
              <a:t> )</a:t>
            </a:r>
          </a:p>
          <a:p>
            <a:pPr lvl="1" eaLnBrk="1" hangingPunct="1">
              <a:lnSpc>
                <a:spcPct val="80000"/>
              </a:lnSpc>
              <a:spcBef>
                <a:spcPts val="600"/>
              </a:spcBef>
              <a:buFont typeface="Courier New" pitchFamily="49" charset="0"/>
              <a:buChar char="o"/>
            </a:pPr>
            <a:r>
              <a:rPr lang="es-UY" sz="1900" dirty="0" smtClean="0"/>
              <a:t>P</a:t>
            </a:r>
            <a:r>
              <a:rPr lang="es-UY" sz="1900" baseline="-25000" dirty="0" smtClean="0"/>
              <a:t>1</a:t>
            </a:r>
            <a:r>
              <a:rPr lang="es-UY" sz="1900" dirty="0" smtClean="0"/>
              <a:t> </a:t>
            </a:r>
            <a:r>
              <a:rPr lang="es-UY" sz="1900" dirty="0"/>
              <a:t>= monto actualizado de la propuesta (</a:t>
            </a:r>
            <a:r>
              <a:rPr lang="es-ES_tradnl" sz="1900" dirty="0"/>
              <a:t>C</a:t>
            </a:r>
            <a:r>
              <a:rPr lang="es-ES_tradnl" sz="1900" baseline="-25000" dirty="0"/>
              <a:t>1</a:t>
            </a:r>
            <a:r>
              <a:rPr lang="es-ES_tradnl" sz="1900" dirty="0"/>
              <a:t> , C</a:t>
            </a:r>
            <a:r>
              <a:rPr lang="es-ES_tradnl" sz="1900" baseline="-25000" dirty="0"/>
              <a:t>2</a:t>
            </a:r>
            <a:r>
              <a:rPr lang="es-ES_tradnl" sz="1900" dirty="0"/>
              <a:t> </a:t>
            </a:r>
            <a:r>
              <a:rPr lang="es-UY" sz="1900" dirty="0"/>
              <a:t>o </a:t>
            </a:r>
            <a:r>
              <a:rPr lang="es-ES_tradnl" sz="1900" dirty="0"/>
              <a:t>C</a:t>
            </a:r>
            <a:r>
              <a:rPr lang="es-ES_tradnl" sz="1900" baseline="-25000" dirty="0"/>
              <a:t>O&amp;M</a:t>
            </a:r>
            <a:r>
              <a:rPr lang="es-UY" sz="1900" dirty="0"/>
              <a:t> </a:t>
            </a:r>
            <a:r>
              <a:rPr lang="es-UY" sz="1900" dirty="0" smtClean="0"/>
              <a:t>)</a:t>
            </a:r>
            <a:endParaRPr lang="es-UY" sz="1900" dirty="0"/>
          </a:p>
          <a:p>
            <a:pPr lvl="1" eaLnBrk="1" hangingPunct="1">
              <a:lnSpc>
                <a:spcPct val="80000"/>
              </a:lnSpc>
              <a:spcBef>
                <a:spcPts val="600"/>
              </a:spcBef>
              <a:buFont typeface="Courier New" pitchFamily="49" charset="0"/>
              <a:buChar char="o"/>
            </a:pPr>
            <a:r>
              <a:rPr lang="es-UY" sz="1900" dirty="0" err="1" smtClean="0"/>
              <a:t>a</a:t>
            </a:r>
            <a:r>
              <a:rPr lang="es-UY" sz="1900" baseline="-25000" dirty="0" err="1" smtClean="0"/>
              <a:t>i</a:t>
            </a:r>
            <a:r>
              <a:rPr lang="es-UY" sz="1900" baseline="-25000" dirty="0" smtClean="0"/>
              <a:t> </a:t>
            </a:r>
            <a:r>
              <a:rPr lang="es-UY" sz="1900" dirty="0" smtClean="0"/>
              <a:t>= </a:t>
            </a:r>
            <a:r>
              <a:rPr lang="es-UY" sz="1900" dirty="0"/>
              <a:t>coeficientes de incidencia de los parámetros. </a:t>
            </a:r>
          </a:p>
          <a:p>
            <a:pPr lvl="1" eaLnBrk="1" hangingPunct="1">
              <a:lnSpc>
                <a:spcPct val="80000"/>
              </a:lnSpc>
              <a:spcBef>
                <a:spcPts val="600"/>
              </a:spcBef>
              <a:buFont typeface="Courier New" pitchFamily="49" charset="0"/>
              <a:buChar char="o"/>
            </a:pPr>
            <a:r>
              <a:rPr lang="es-UY" sz="1900" dirty="0" smtClean="0"/>
              <a:t>k </a:t>
            </a:r>
            <a:r>
              <a:rPr lang="es-UY" sz="1900" dirty="0"/>
              <a:t>= coeficiente que representa el componente de la oferta cuyo precio no esta sujeto a ajuste.</a:t>
            </a:r>
          </a:p>
          <a:p>
            <a:pPr lvl="1" eaLnBrk="1" hangingPunct="1">
              <a:lnSpc>
                <a:spcPct val="80000"/>
              </a:lnSpc>
              <a:spcBef>
                <a:spcPts val="600"/>
              </a:spcBef>
              <a:buFont typeface="Courier New" pitchFamily="49" charset="0"/>
              <a:buChar char="o"/>
            </a:pPr>
            <a:r>
              <a:rPr lang="es-UY" sz="1900" dirty="0" err="1" smtClean="0"/>
              <a:t>A</a:t>
            </a:r>
            <a:r>
              <a:rPr lang="es-UY" sz="1900" baseline="-25000" dirty="0" err="1" smtClean="0"/>
              <a:t>i</a:t>
            </a:r>
            <a:r>
              <a:rPr lang="es-UY" sz="1900" baseline="-25000" dirty="0" smtClean="0"/>
              <a:t> </a:t>
            </a:r>
            <a:r>
              <a:rPr lang="es-UY" sz="1900" dirty="0" smtClean="0"/>
              <a:t>= </a:t>
            </a:r>
            <a:r>
              <a:rPr lang="es-UY" sz="1900" dirty="0"/>
              <a:t>Parámetros o índices de los principales componentes de los </a:t>
            </a:r>
            <a:r>
              <a:rPr lang="es-UY" sz="1900" dirty="0" smtClean="0"/>
              <a:t>costos.</a:t>
            </a:r>
          </a:p>
          <a:p>
            <a:pPr lvl="1" eaLnBrk="1" hangingPunct="1">
              <a:lnSpc>
                <a:spcPct val="80000"/>
              </a:lnSpc>
              <a:buFont typeface="Courier New" pitchFamily="49" charset="0"/>
              <a:buChar char="o"/>
            </a:pPr>
            <a:endParaRPr lang="es-UY" sz="1500" dirty="0" smtClean="0"/>
          </a:p>
          <a:p>
            <a:pPr eaLnBrk="1" hangingPunct="1">
              <a:lnSpc>
                <a:spcPct val="80000"/>
              </a:lnSpc>
              <a:buFontTx/>
              <a:buNone/>
            </a:pPr>
            <a:r>
              <a:rPr lang="es-UY" sz="2000" dirty="0" smtClean="0"/>
              <a:t>	</a:t>
            </a:r>
            <a:r>
              <a:rPr lang="es-ES_tradnl" sz="2200" dirty="0" smtClean="0"/>
              <a:t>Los </a:t>
            </a:r>
            <a:r>
              <a:rPr lang="es-ES_tradnl" sz="2200" dirty="0"/>
              <a:t>índices y coeficientes serán fijados por UTE en los documentos finales del procedimiento de </a:t>
            </a:r>
            <a:r>
              <a:rPr lang="es-ES_tradnl" sz="2200" dirty="0" smtClean="0"/>
              <a:t>contratación.</a:t>
            </a:r>
          </a:p>
          <a:p>
            <a:pPr eaLnBrk="1" hangingPunct="1">
              <a:lnSpc>
                <a:spcPct val="80000"/>
              </a:lnSpc>
              <a:spcBef>
                <a:spcPts val="1200"/>
              </a:spcBef>
              <a:buFontTx/>
              <a:buNone/>
            </a:pPr>
            <a:r>
              <a:rPr lang="es-ES_tradnl" sz="2200" i="1" dirty="0" smtClean="0">
                <a:solidFill>
                  <a:srgbClr val="FF0000"/>
                </a:solidFill>
              </a:rPr>
              <a:t>	Se </a:t>
            </a:r>
            <a:r>
              <a:rPr lang="es-ES_tradnl" sz="2200" i="1" dirty="0">
                <a:solidFill>
                  <a:srgbClr val="FF0000"/>
                </a:solidFill>
              </a:rPr>
              <a:t>reciben propuestas de los interesados de índices y </a:t>
            </a:r>
            <a:r>
              <a:rPr lang="es-ES_tradnl" sz="2200" i="1" dirty="0" smtClean="0">
                <a:solidFill>
                  <a:srgbClr val="FF0000"/>
                </a:solidFill>
              </a:rPr>
              <a:t>coeficientes que </a:t>
            </a:r>
            <a:r>
              <a:rPr lang="es-ES_tradnl" sz="2200" i="1" dirty="0">
                <a:solidFill>
                  <a:srgbClr val="FF0000"/>
                </a:solidFill>
              </a:rPr>
              <a:t>representen la estructura de costos </a:t>
            </a:r>
            <a:r>
              <a:rPr lang="es-ES_tradnl" sz="2200" i="1" dirty="0" smtClean="0">
                <a:solidFill>
                  <a:srgbClr val="FF0000"/>
                </a:solidFill>
              </a:rPr>
              <a:t>de </a:t>
            </a:r>
          </a:p>
          <a:p>
            <a:pPr indent="-79375" eaLnBrk="1" hangingPunct="1">
              <a:lnSpc>
                <a:spcPct val="80000"/>
              </a:lnSpc>
              <a:spcBef>
                <a:spcPts val="200"/>
              </a:spcBef>
              <a:buFontTx/>
              <a:buNone/>
            </a:pPr>
            <a:r>
              <a:rPr lang="es-ES_tradnl" sz="2200" i="1" dirty="0" smtClean="0">
                <a:solidFill>
                  <a:srgbClr val="FF0000"/>
                </a:solidFill>
              </a:rPr>
              <a:t> la </a:t>
            </a:r>
            <a:r>
              <a:rPr lang="es-ES_tradnl" sz="2200" i="1" dirty="0">
                <a:solidFill>
                  <a:srgbClr val="FF0000"/>
                </a:solidFill>
              </a:rPr>
              <a:t>inversión</a:t>
            </a:r>
            <a:endParaRPr lang="es-ES_tradnl" sz="2200" dirty="0"/>
          </a:p>
        </p:txBody>
      </p:sp>
      <p:sp>
        <p:nvSpPr>
          <p:cNvPr id="24577" name="Rectangle 2"/>
          <p:cNvSpPr>
            <a:spLocks noGrp="1" noChangeArrowheads="1"/>
          </p:cNvSpPr>
          <p:nvPr>
            <p:ph type="title" idx="4294967295"/>
          </p:nvPr>
        </p:nvSpPr>
        <p:spPr>
          <a:xfrm>
            <a:off x="557242" y="571488"/>
            <a:ext cx="8443914" cy="857248"/>
          </a:xfrm>
          <a:noFill/>
          <a:ln/>
        </p:spPr>
        <p:txBody>
          <a:bodyPr rtlCol="0">
            <a:normAutofit fontScale="90000"/>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Preparación de Ofertas</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064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6500" name="4 Marcador de número de diapositiva"/>
          <p:cNvSpPr>
            <a:spLocks noGrp="1"/>
          </p:cNvSpPr>
          <p:nvPr>
            <p:ph type="sldNum" sz="quarter" idx="12"/>
          </p:nvPr>
        </p:nvSpPr>
        <p:spPr>
          <a:xfrm>
            <a:off x="8647113" y="6408738"/>
            <a:ext cx="366712" cy="365125"/>
          </a:xfrm>
          <a:noFill/>
        </p:spPr>
        <p:txBody>
          <a:bodyPr anchor="b"/>
          <a:lstStyle/>
          <a:p>
            <a:pPr eaLnBrk="1" hangingPunct="1"/>
            <a:fld id="{E1DBCA68-04C8-47C2-BFA5-E3F3B8BEE06D}" type="slidenum">
              <a:rPr lang="es-ES" sz="1000" smtClean="0">
                <a:solidFill>
                  <a:schemeClr val="tx1"/>
                </a:solidFill>
                <a:latin typeface="Arial" charset="0"/>
              </a:rPr>
              <a:pPr eaLnBrk="1" hangingPunct="1"/>
              <a:t>17</a:t>
            </a:fld>
            <a:endParaRPr lang="es-ES" sz="1000" smtClean="0">
              <a:solidFill>
                <a:schemeClr val="tx1"/>
              </a:solidFill>
              <a:latin typeface="Arial" charset="0"/>
            </a:endParaRPr>
          </a:p>
        </p:txBody>
      </p:sp>
      <p:graphicFrame>
        <p:nvGraphicFramePr>
          <p:cNvPr id="144386" name="Object 2"/>
          <p:cNvGraphicFramePr>
            <a:graphicFrameLocks noChangeAspect="1"/>
          </p:cNvGraphicFramePr>
          <p:nvPr/>
        </p:nvGraphicFramePr>
        <p:xfrm>
          <a:off x="3071802" y="2357430"/>
          <a:ext cx="2900363" cy="1096963"/>
        </p:xfrm>
        <a:graphic>
          <a:graphicData uri="http://schemas.openxmlformats.org/presentationml/2006/ole">
            <mc:AlternateContent xmlns:mc="http://schemas.openxmlformats.org/markup-compatibility/2006">
              <mc:Choice xmlns:v="urn:schemas-microsoft-com:vml" Requires="v">
                <p:oleObj spid="_x0000_s144387" name="Ecuación" r:id="rId4" imgW="1066680" imgH="406080" progId="Equation.3">
                  <p:embed/>
                </p:oleObj>
              </mc:Choice>
              <mc:Fallback>
                <p:oleObj name="Ecuación" r:id="rId4" imgW="1066680" imgH="4060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02" y="2357430"/>
                        <a:ext cx="2900363"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p:cNvSpPr>
            <a:spLocks noGrp="1" noChangeArrowheads="1"/>
          </p:cNvSpPr>
          <p:nvPr>
            <p:ph idx="4294967295"/>
          </p:nvPr>
        </p:nvSpPr>
        <p:spPr>
          <a:xfrm>
            <a:off x="1000125" y="1571645"/>
            <a:ext cx="7500938" cy="4714875"/>
          </a:xfrm>
        </p:spPr>
        <p:txBody>
          <a:bodyPr/>
          <a:lstStyle/>
          <a:p>
            <a:pPr eaLnBrk="1" hangingPunct="1">
              <a:buNone/>
            </a:pPr>
            <a:r>
              <a:rPr lang="es-ES_tradnl" b="1" dirty="0" smtClean="0"/>
              <a:t>   Oferta </a:t>
            </a:r>
            <a:r>
              <a:rPr lang="es-ES_tradnl" b="1" dirty="0"/>
              <a:t>técnica:</a:t>
            </a:r>
          </a:p>
          <a:p>
            <a:pPr eaLnBrk="1" hangingPunct="1">
              <a:buFontTx/>
              <a:buNone/>
            </a:pPr>
            <a:endParaRPr lang="es-ES_tradnl" sz="1200" dirty="0"/>
          </a:p>
          <a:p>
            <a:pPr lvl="1" indent="-377825" eaLnBrk="1" hangingPunct="1">
              <a:spcBef>
                <a:spcPts val="600"/>
              </a:spcBef>
              <a:buFont typeface="Courier New" pitchFamily="49" charset="0"/>
              <a:buChar char="o"/>
            </a:pPr>
            <a:r>
              <a:rPr lang="es-ES_tradnl" dirty="0"/>
              <a:t>Equipos nuevos, sin uso y de diseño estándar</a:t>
            </a:r>
          </a:p>
          <a:p>
            <a:pPr lvl="1" indent="-377825" eaLnBrk="1" hangingPunct="1">
              <a:spcBef>
                <a:spcPts val="600"/>
              </a:spcBef>
              <a:buFont typeface="Courier New" pitchFamily="49" charset="0"/>
              <a:buChar char="o"/>
            </a:pPr>
            <a:r>
              <a:rPr lang="es-ES_tradnl" dirty="0"/>
              <a:t>Descripción técnica:</a:t>
            </a:r>
          </a:p>
          <a:p>
            <a:pPr lvl="4" indent="-941388" eaLnBrk="1" hangingPunct="1">
              <a:spcBef>
                <a:spcPts val="600"/>
              </a:spcBef>
              <a:buClr>
                <a:schemeClr val="accent2"/>
              </a:buClr>
              <a:buSzPct val="80000"/>
              <a:buFont typeface="Arial" charset="0"/>
              <a:buChar char="•"/>
            </a:pPr>
            <a:r>
              <a:rPr lang="es-ES_tradnl" sz="1800" dirty="0"/>
              <a:t>detalle técnico, planos, esquemas, memorias, etc.</a:t>
            </a:r>
          </a:p>
          <a:p>
            <a:pPr lvl="4" indent="-941388" eaLnBrk="1" hangingPunct="1">
              <a:spcBef>
                <a:spcPts val="600"/>
              </a:spcBef>
              <a:buClr>
                <a:schemeClr val="accent2"/>
              </a:buClr>
              <a:buSzPct val="80000"/>
              <a:buFont typeface="Arial" charset="0"/>
              <a:buChar char="•"/>
            </a:pPr>
            <a:r>
              <a:rPr lang="es-ES_tradnl" sz="1800" dirty="0"/>
              <a:t>Certificado de tipo de los aerogeneradores</a:t>
            </a:r>
          </a:p>
          <a:p>
            <a:pPr lvl="4" indent="-941388" eaLnBrk="1" hangingPunct="1">
              <a:spcBef>
                <a:spcPts val="600"/>
              </a:spcBef>
              <a:buClr>
                <a:schemeClr val="accent2"/>
              </a:buClr>
              <a:buSzPct val="80000"/>
              <a:buFont typeface="Arial" charset="0"/>
              <a:buChar char="•"/>
            </a:pPr>
            <a:r>
              <a:rPr lang="es-ES_tradnl" sz="1800" dirty="0"/>
              <a:t>Curva de potencia garantizada de la Central</a:t>
            </a:r>
          </a:p>
          <a:p>
            <a:pPr lvl="1" indent="-377825" eaLnBrk="1" hangingPunct="1">
              <a:spcBef>
                <a:spcPts val="600"/>
              </a:spcBef>
              <a:buFont typeface="Courier New" pitchFamily="49" charset="0"/>
              <a:buChar char="o"/>
            </a:pPr>
            <a:r>
              <a:rPr lang="es-ES_tradnl" dirty="0"/>
              <a:t>Cronograma</a:t>
            </a:r>
          </a:p>
          <a:p>
            <a:pPr lvl="1" indent="-377825" eaLnBrk="1" hangingPunct="1">
              <a:spcBef>
                <a:spcPts val="600"/>
              </a:spcBef>
              <a:buFont typeface="Courier New" pitchFamily="49" charset="0"/>
              <a:buChar char="o"/>
            </a:pPr>
            <a:r>
              <a:rPr lang="es-ES_tradnl" dirty="0"/>
              <a:t>Plan de calidad</a:t>
            </a:r>
          </a:p>
          <a:p>
            <a:pPr lvl="1" indent="-377825" eaLnBrk="1" hangingPunct="1">
              <a:spcBef>
                <a:spcPts val="600"/>
              </a:spcBef>
              <a:buFont typeface="Courier New" pitchFamily="49" charset="0"/>
              <a:buChar char="o"/>
            </a:pPr>
            <a:r>
              <a:rPr lang="es-ES_tradnl" dirty="0"/>
              <a:t>Plan de seguridad</a:t>
            </a:r>
            <a:endParaRPr lang="es-ES_tradnl" sz="1200" dirty="0"/>
          </a:p>
        </p:txBody>
      </p:sp>
      <p:sp>
        <p:nvSpPr>
          <p:cNvPr id="24577" name="Rectangle 2"/>
          <p:cNvSpPr>
            <a:spLocks noGrp="1" noChangeArrowheads="1"/>
          </p:cNvSpPr>
          <p:nvPr>
            <p:ph type="title" idx="4294967295"/>
          </p:nvPr>
        </p:nvSpPr>
        <p:spPr>
          <a:xfrm>
            <a:off x="557242" y="571488"/>
            <a:ext cx="8443914" cy="857248"/>
          </a:xfrm>
          <a:noFill/>
          <a:ln/>
        </p:spPr>
        <p:txBody>
          <a:bodyPr rtlCol="0">
            <a:normAutofit fontScale="90000"/>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Preparación de Ofertas</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085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8548" name="4 Marcador de número de diapositiva"/>
          <p:cNvSpPr>
            <a:spLocks noGrp="1"/>
          </p:cNvSpPr>
          <p:nvPr>
            <p:ph type="sldNum" sz="quarter" idx="12"/>
          </p:nvPr>
        </p:nvSpPr>
        <p:spPr>
          <a:xfrm>
            <a:off x="8647113" y="6408738"/>
            <a:ext cx="366712" cy="365125"/>
          </a:xfrm>
          <a:noFill/>
        </p:spPr>
        <p:txBody>
          <a:bodyPr anchor="b"/>
          <a:lstStyle/>
          <a:p>
            <a:pPr eaLnBrk="1" hangingPunct="1"/>
            <a:fld id="{64DE982E-D710-41F7-9341-7BEAF1520399}" type="slidenum">
              <a:rPr lang="es-ES" sz="1000" smtClean="0">
                <a:solidFill>
                  <a:schemeClr val="tx1"/>
                </a:solidFill>
                <a:latin typeface="Arial" charset="0"/>
              </a:rPr>
              <a:pPr eaLnBrk="1" hangingPunct="1"/>
              <a:t>18</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1000125" y="1428750"/>
            <a:ext cx="7500938" cy="5000625"/>
          </a:xfrm>
        </p:spPr>
        <p:txBody>
          <a:bodyPr>
            <a:normAutofit/>
          </a:bodyPr>
          <a:lstStyle/>
          <a:p>
            <a:pPr eaLnBrk="1" hangingPunct="1">
              <a:lnSpc>
                <a:spcPct val="80000"/>
              </a:lnSpc>
              <a:buNone/>
            </a:pPr>
            <a:r>
              <a:rPr lang="es-ES_tradnl" b="1" dirty="0" smtClean="0"/>
              <a:t>Índice </a:t>
            </a:r>
            <a:r>
              <a:rPr lang="es-ES_tradnl" b="1" dirty="0"/>
              <a:t>comparativo:</a:t>
            </a:r>
          </a:p>
          <a:p>
            <a:pPr eaLnBrk="1" hangingPunct="1">
              <a:lnSpc>
                <a:spcPct val="80000"/>
              </a:lnSpc>
              <a:buFontTx/>
              <a:buNone/>
            </a:pPr>
            <a:endParaRPr lang="es-ES_tradnl" sz="900" dirty="0"/>
          </a:p>
          <a:p>
            <a:pPr eaLnBrk="1" hangingPunct="1">
              <a:lnSpc>
                <a:spcPct val="80000"/>
              </a:lnSpc>
            </a:pPr>
            <a:endParaRPr lang="es-ES_tradnl" sz="900" dirty="0"/>
          </a:p>
          <a:p>
            <a:pPr eaLnBrk="1" hangingPunct="1">
              <a:lnSpc>
                <a:spcPct val="80000"/>
              </a:lnSpc>
            </a:pPr>
            <a:endParaRPr lang="es-ES_tradnl" dirty="0"/>
          </a:p>
          <a:p>
            <a:pPr eaLnBrk="1" hangingPunct="1">
              <a:lnSpc>
                <a:spcPct val="80000"/>
              </a:lnSpc>
            </a:pPr>
            <a:endParaRPr lang="es-ES_tradnl" sz="900" dirty="0"/>
          </a:p>
          <a:p>
            <a:pPr eaLnBrk="1" hangingPunct="1">
              <a:lnSpc>
                <a:spcPct val="80000"/>
              </a:lnSpc>
            </a:pPr>
            <a:endParaRPr lang="es-ES_tradnl" sz="800" dirty="0"/>
          </a:p>
          <a:p>
            <a:pPr eaLnBrk="1" hangingPunct="1">
              <a:lnSpc>
                <a:spcPct val="80000"/>
              </a:lnSpc>
              <a:spcBef>
                <a:spcPts val="600"/>
              </a:spcBef>
            </a:pPr>
            <a:r>
              <a:rPr lang="es-UY" sz="1900" b="1" dirty="0"/>
              <a:t>W:</a:t>
            </a:r>
            <a:r>
              <a:rPr lang="es-UY" sz="1900" dirty="0"/>
              <a:t> se calculará como:</a:t>
            </a:r>
          </a:p>
          <a:p>
            <a:pPr eaLnBrk="1" hangingPunct="1">
              <a:lnSpc>
                <a:spcPct val="80000"/>
              </a:lnSpc>
              <a:spcBef>
                <a:spcPts val="1200"/>
              </a:spcBef>
              <a:buFontTx/>
              <a:buNone/>
            </a:pPr>
            <a:r>
              <a:rPr lang="es-UY" sz="1900" dirty="0"/>
              <a:t>		Si           entonces </a:t>
            </a:r>
          </a:p>
          <a:p>
            <a:pPr eaLnBrk="1" hangingPunct="1">
              <a:lnSpc>
                <a:spcPct val="80000"/>
              </a:lnSpc>
              <a:spcBef>
                <a:spcPts val="600"/>
              </a:spcBef>
              <a:buFontTx/>
              <a:buNone/>
            </a:pPr>
            <a:r>
              <a:rPr lang="es-UY" sz="1900" dirty="0"/>
              <a:t>	 </a:t>
            </a:r>
          </a:p>
          <a:p>
            <a:pPr eaLnBrk="1" hangingPunct="1">
              <a:lnSpc>
                <a:spcPct val="80000"/>
              </a:lnSpc>
              <a:spcBef>
                <a:spcPts val="600"/>
              </a:spcBef>
              <a:buFontTx/>
              <a:buNone/>
            </a:pPr>
            <a:r>
              <a:rPr lang="es-UY" sz="1900" dirty="0"/>
              <a:t>		Si           </a:t>
            </a:r>
            <a:r>
              <a:rPr lang="es-UY" sz="1900" dirty="0" smtClean="0"/>
              <a:t> entonces</a:t>
            </a:r>
            <a:endParaRPr lang="es-UY" sz="1900" dirty="0"/>
          </a:p>
          <a:p>
            <a:pPr eaLnBrk="1" hangingPunct="1">
              <a:lnSpc>
                <a:spcPct val="80000"/>
              </a:lnSpc>
              <a:spcBef>
                <a:spcPts val="600"/>
              </a:spcBef>
              <a:buFontTx/>
              <a:buNone/>
            </a:pPr>
            <a:r>
              <a:rPr lang="es-UY" sz="1900" dirty="0"/>
              <a:t>	 </a:t>
            </a:r>
          </a:p>
          <a:p>
            <a:pPr eaLnBrk="1" hangingPunct="1">
              <a:lnSpc>
                <a:spcPct val="80000"/>
              </a:lnSpc>
              <a:spcBef>
                <a:spcPts val="600"/>
              </a:spcBef>
            </a:pPr>
            <a:r>
              <a:rPr lang="es-UY" sz="1900" b="1" dirty="0"/>
              <a:t>S:</a:t>
            </a:r>
            <a:r>
              <a:rPr lang="es-UY" sz="1900" dirty="0"/>
              <a:t> es la cantidad de ítems incluidos en la Propuesta.</a:t>
            </a:r>
          </a:p>
          <a:p>
            <a:pPr eaLnBrk="1" hangingPunct="1">
              <a:lnSpc>
                <a:spcPct val="80000"/>
              </a:lnSpc>
              <a:spcBef>
                <a:spcPts val="1200"/>
              </a:spcBef>
            </a:pPr>
            <a:r>
              <a:rPr lang="es-UY" sz="1900" b="1" dirty="0"/>
              <a:t>Es:</a:t>
            </a:r>
            <a:r>
              <a:rPr lang="es-UY" sz="1900" dirty="0"/>
              <a:t> es la energía de cada ítem incluido en la Propuesta y se calculará de acuerdo al procedimiento especificado en el Anexo III “Cálculo de la Energía” del Volumen I.</a:t>
            </a:r>
          </a:p>
          <a:p>
            <a:pPr eaLnBrk="1" hangingPunct="1">
              <a:lnSpc>
                <a:spcPct val="80000"/>
              </a:lnSpc>
              <a:spcBef>
                <a:spcPts val="1200"/>
              </a:spcBef>
            </a:pPr>
            <a:r>
              <a:rPr lang="el-GR" sz="2000" b="1" dirty="0" smtClean="0">
                <a:latin typeface="GreekC"/>
                <a:ea typeface="GreekC"/>
                <a:cs typeface="GreekC"/>
              </a:rPr>
              <a:t>Φ</a:t>
            </a:r>
            <a:r>
              <a:rPr lang="es-UY" sz="1900" b="1" dirty="0" smtClean="0">
                <a:latin typeface="GreekC"/>
                <a:ea typeface="GreekC"/>
                <a:cs typeface="GreekC"/>
              </a:rPr>
              <a:t>:</a:t>
            </a:r>
            <a:r>
              <a:rPr lang="es-UY" sz="1900" dirty="0" smtClean="0">
                <a:latin typeface="GreekC"/>
                <a:ea typeface="GreekC"/>
                <a:cs typeface="GreekC"/>
              </a:rPr>
              <a:t> </a:t>
            </a:r>
            <a:r>
              <a:rPr lang="es-UY" sz="1900" dirty="0" smtClean="0"/>
              <a:t>es </a:t>
            </a:r>
            <a:r>
              <a:rPr lang="es-UY" sz="1900" dirty="0"/>
              <a:t>el coeficiente que consideraría la incidencia de la participación de la industria nacional en la inversión</a:t>
            </a:r>
          </a:p>
        </p:txBody>
      </p:sp>
      <p:sp>
        <p:nvSpPr>
          <p:cNvPr id="24577" name="Rectangle 2"/>
          <p:cNvSpPr>
            <a:spLocks noGrp="1" noChangeArrowheads="1"/>
          </p:cNvSpPr>
          <p:nvPr>
            <p:ph type="title" idx="4294967295"/>
          </p:nvPr>
        </p:nvSpPr>
        <p:spPr>
          <a:xfrm>
            <a:off x="557242" y="571488"/>
            <a:ext cx="8229600" cy="857248"/>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Estudio de Ofertas</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157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57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15713" name="Object 1"/>
          <p:cNvGraphicFramePr>
            <a:graphicFrameLocks noChangeAspect="1"/>
          </p:cNvGraphicFramePr>
          <p:nvPr/>
        </p:nvGraphicFramePr>
        <p:xfrm>
          <a:off x="3500430" y="1785926"/>
          <a:ext cx="2229929" cy="1143008"/>
        </p:xfrm>
        <a:graphic>
          <a:graphicData uri="http://schemas.openxmlformats.org/presentationml/2006/ole">
            <mc:AlternateContent xmlns:mc="http://schemas.openxmlformats.org/markup-compatibility/2006">
              <mc:Choice xmlns:v="urn:schemas-microsoft-com:vml" Requires="v">
                <p:oleObj spid="_x0000_s115722" name="Ecuación" r:id="rId4" imgW="1028520" imgH="520560" progId="Equation.3">
                  <p:embed/>
                </p:oleObj>
              </mc:Choice>
              <mc:Fallback>
                <p:oleObj name="Ecuación" r:id="rId4" imgW="1028520" imgH="52056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0" y="1785926"/>
                        <a:ext cx="2229929"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2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15715" name="Object 3"/>
          <p:cNvGraphicFramePr>
            <a:graphicFrameLocks noChangeAspect="1"/>
          </p:cNvGraphicFramePr>
          <p:nvPr/>
        </p:nvGraphicFramePr>
        <p:xfrm>
          <a:off x="2285984" y="3163888"/>
          <a:ext cx="733881" cy="550864"/>
        </p:xfrm>
        <a:graphic>
          <a:graphicData uri="http://schemas.openxmlformats.org/presentationml/2006/ole">
            <mc:AlternateContent xmlns:mc="http://schemas.openxmlformats.org/markup-compatibility/2006">
              <mc:Choice xmlns:v="urn:schemas-microsoft-com:vml" Requires="v">
                <p:oleObj spid="_x0000_s115723" name="Ecuación" r:id="rId6" imgW="571252" imgH="431613" progId="Equation.3">
                  <p:embed/>
                </p:oleObj>
              </mc:Choice>
              <mc:Fallback>
                <p:oleObj name="Ecuación" r:id="rId6" imgW="571252" imgH="431613"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84" y="3163888"/>
                        <a:ext cx="733881" cy="550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2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15717" name="Object 5"/>
          <p:cNvGraphicFramePr>
            <a:graphicFrameLocks noChangeAspect="1"/>
          </p:cNvGraphicFramePr>
          <p:nvPr/>
        </p:nvGraphicFramePr>
        <p:xfrm>
          <a:off x="2238355" y="3714752"/>
          <a:ext cx="762009" cy="571506"/>
        </p:xfrm>
        <a:graphic>
          <a:graphicData uri="http://schemas.openxmlformats.org/presentationml/2006/ole">
            <mc:AlternateContent xmlns:mc="http://schemas.openxmlformats.org/markup-compatibility/2006">
              <mc:Choice xmlns:v="urn:schemas-microsoft-com:vml" Requires="v">
                <p:oleObj spid="_x0000_s115724" name="Ecuación" r:id="rId8" imgW="571252" imgH="431613" progId="Equation.3">
                  <p:embed/>
                </p:oleObj>
              </mc:Choice>
              <mc:Fallback>
                <p:oleObj name="Ecuación" r:id="rId8" imgW="571252" imgH="431613"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8355" y="3714752"/>
                        <a:ext cx="762009" cy="57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2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15719" name="Object 7"/>
          <p:cNvGraphicFramePr>
            <a:graphicFrameLocks noChangeAspect="1"/>
          </p:cNvGraphicFramePr>
          <p:nvPr/>
        </p:nvGraphicFramePr>
        <p:xfrm>
          <a:off x="4357686" y="3194050"/>
          <a:ext cx="1000125" cy="306388"/>
        </p:xfrm>
        <a:graphic>
          <a:graphicData uri="http://schemas.openxmlformats.org/presentationml/2006/ole">
            <mc:AlternateContent xmlns:mc="http://schemas.openxmlformats.org/markup-compatibility/2006">
              <mc:Choice xmlns:v="urn:schemas-microsoft-com:vml" Requires="v">
                <p:oleObj spid="_x0000_s115725" name="Ecuación" r:id="rId10" imgW="710891" imgH="215806" progId="Equation.3">
                  <p:embed/>
                </p:oleObj>
              </mc:Choice>
              <mc:Fallback>
                <p:oleObj name="Ecuación" r:id="rId10" imgW="710891" imgH="215806"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7686" y="3194050"/>
                        <a:ext cx="1000125"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2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15721" name="Object 9"/>
          <p:cNvGraphicFramePr>
            <a:graphicFrameLocks noChangeAspect="1"/>
          </p:cNvGraphicFramePr>
          <p:nvPr/>
        </p:nvGraphicFramePr>
        <p:xfrm>
          <a:off x="4286248" y="3843343"/>
          <a:ext cx="1562100" cy="300037"/>
        </p:xfrm>
        <a:graphic>
          <a:graphicData uri="http://schemas.openxmlformats.org/presentationml/2006/ole">
            <mc:AlternateContent xmlns:mc="http://schemas.openxmlformats.org/markup-compatibility/2006">
              <mc:Choice xmlns:v="urn:schemas-microsoft-com:vml" Requires="v">
                <p:oleObj spid="_x0000_s115726" name="Ecuación" r:id="rId12" imgW="1193800" imgH="228600" progId="Equation.3">
                  <p:embed/>
                </p:oleObj>
              </mc:Choice>
              <mc:Fallback>
                <p:oleObj name="Ecuación" r:id="rId12" imgW="1193800" imgH="22860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6248" y="3843343"/>
                        <a:ext cx="1562100"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30" name="14 Marcador de número de diapositiva"/>
          <p:cNvSpPr>
            <a:spLocks noGrp="1"/>
          </p:cNvSpPr>
          <p:nvPr>
            <p:ph type="sldNum" sz="quarter" idx="12"/>
          </p:nvPr>
        </p:nvSpPr>
        <p:spPr>
          <a:xfrm>
            <a:off x="8647113" y="6408738"/>
            <a:ext cx="366712" cy="365125"/>
          </a:xfrm>
          <a:noFill/>
        </p:spPr>
        <p:txBody>
          <a:bodyPr anchor="b"/>
          <a:lstStyle/>
          <a:p>
            <a:pPr eaLnBrk="1" hangingPunct="1"/>
            <a:fld id="{31AE1401-5D0A-4A50-96E9-0F410B4BBA9E}" type="slidenum">
              <a:rPr lang="es-ES" sz="1000" smtClean="0">
                <a:solidFill>
                  <a:schemeClr val="tx1"/>
                </a:solidFill>
                <a:latin typeface="Arial" charset="0"/>
              </a:rPr>
              <a:pPr eaLnBrk="1" hangingPunct="1"/>
              <a:t>19</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4294967295"/>
          </p:nvPr>
        </p:nvSpPr>
        <p:spPr>
          <a:xfrm>
            <a:off x="1198563" y="1857364"/>
            <a:ext cx="6881812" cy="3276600"/>
          </a:xfrm>
        </p:spPr>
        <p:txBody>
          <a:bodyPr>
            <a:normAutofit fontScale="92500"/>
          </a:bodyPr>
          <a:lstStyle/>
          <a:p>
            <a:pPr eaLnBrk="1" hangingPunct="1">
              <a:lnSpc>
                <a:spcPct val="90000"/>
              </a:lnSpc>
            </a:pPr>
            <a:endParaRPr lang="es-ES_tradnl" sz="1200" dirty="0"/>
          </a:p>
          <a:p>
            <a:pPr eaLnBrk="1" hangingPunct="1">
              <a:lnSpc>
                <a:spcPct val="90000"/>
              </a:lnSpc>
            </a:pPr>
            <a:r>
              <a:rPr lang="es-ES_tradnl" dirty="0"/>
              <a:t>Interés de UTE de participar directamente  en el  mercado de la energía eólica, que será parte fundamental de la futura matriz energética de Uruguay</a:t>
            </a:r>
          </a:p>
          <a:p>
            <a:pPr eaLnBrk="1" hangingPunct="1">
              <a:lnSpc>
                <a:spcPct val="90000"/>
              </a:lnSpc>
            </a:pPr>
            <a:endParaRPr lang="es-ES_tradnl" sz="1200" dirty="0"/>
          </a:p>
          <a:p>
            <a:pPr eaLnBrk="1" hangingPunct="1">
              <a:lnSpc>
                <a:spcPct val="90000"/>
              </a:lnSpc>
            </a:pPr>
            <a:r>
              <a:rPr lang="es-ES_tradnl" dirty="0"/>
              <a:t>Posibilidad de diferir activación de los equipos de generación para una oportunidad más propicia</a:t>
            </a:r>
            <a:endParaRPr lang="es-ES" dirty="0"/>
          </a:p>
        </p:txBody>
      </p:sp>
      <p:sp>
        <p:nvSpPr>
          <p:cNvPr id="15361" name="Rectangle 2"/>
          <p:cNvSpPr>
            <a:spLocks noGrp="1" noChangeArrowheads="1"/>
          </p:cNvSpPr>
          <p:nvPr>
            <p:ph type="title" idx="4294967295"/>
          </p:nvPr>
        </p:nvSpPr>
        <p:spPr>
          <a:xfrm>
            <a:off x="557242" y="500050"/>
            <a:ext cx="8229600" cy="1143000"/>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ES_tradnl" sz="4100" kern="1200" dirty="0">
                <a:solidFill>
                  <a:schemeClr val="tx2"/>
                </a:solidFill>
                <a:effectLst>
                  <a:outerShdw blurRad="31750" dist="25400" dir="5400000" algn="tl" rotWithShape="0">
                    <a:srgbClr val="000000">
                      <a:alpha val="25000"/>
                    </a:srgbClr>
                  </a:outerShdw>
                </a:effectLst>
                <a:latin typeface="+mj-lt"/>
                <a:ea typeface="+mj-ea"/>
                <a:cs typeface="+mj-cs"/>
              </a:rPr>
              <a:t>Fundamento</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5363" name="3 Marcador de número de diapositiva"/>
          <p:cNvSpPr>
            <a:spLocks noGrp="1"/>
          </p:cNvSpPr>
          <p:nvPr>
            <p:ph type="sldNum" sz="quarter" idx="12"/>
          </p:nvPr>
        </p:nvSpPr>
        <p:spPr>
          <a:xfrm>
            <a:off x="8647113" y="6408738"/>
            <a:ext cx="366712" cy="365125"/>
          </a:xfrm>
          <a:noFill/>
        </p:spPr>
        <p:txBody>
          <a:bodyPr anchor="b"/>
          <a:lstStyle/>
          <a:p>
            <a:pPr eaLnBrk="1" hangingPunct="1"/>
            <a:fld id="{E2689BEA-4B78-496F-9A24-FA3561E7FEE6}" type="slidenum">
              <a:rPr lang="es-ES" sz="1000" smtClean="0">
                <a:solidFill>
                  <a:schemeClr val="tx1"/>
                </a:solidFill>
                <a:latin typeface="Arial" charset="0"/>
              </a:rPr>
              <a:pPr eaLnBrk="1" hangingPunct="1"/>
              <a:t>2</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p:cNvSpPr>
            <a:spLocks noGrp="1" noChangeArrowheads="1"/>
          </p:cNvSpPr>
          <p:nvPr>
            <p:ph idx="4294967295"/>
          </p:nvPr>
        </p:nvSpPr>
        <p:spPr>
          <a:xfrm>
            <a:off x="1000125" y="1428750"/>
            <a:ext cx="7858125" cy="4643438"/>
          </a:xfrm>
        </p:spPr>
        <p:txBody>
          <a:bodyPr/>
          <a:lstStyle/>
          <a:p>
            <a:pPr eaLnBrk="1" hangingPunct="1">
              <a:spcBef>
                <a:spcPts val="600"/>
              </a:spcBef>
              <a:spcAft>
                <a:spcPts val="600"/>
              </a:spcAft>
            </a:pPr>
            <a:r>
              <a:rPr lang="es-ES" sz="1800" dirty="0"/>
              <a:t>Para selección de Propuestas a adjudicar se confeccionará una </a:t>
            </a:r>
            <a:r>
              <a:rPr lang="es-ES" sz="1800" b="1" dirty="0"/>
              <a:t>lista ordenada </a:t>
            </a:r>
            <a:r>
              <a:rPr lang="es-ES" sz="1800" dirty="0"/>
              <a:t>en forma creciente de todos los Índices comparativos (Q) y los valores comparativos de todas las Combinaciones de Propuestas (</a:t>
            </a:r>
            <a:r>
              <a:rPr lang="es-ES" sz="1800" dirty="0" err="1"/>
              <a:t>Qc</a:t>
            </a:r>
            <a:r>
              <a:rPr lang="es-ES" sz="1800" dirty="0"/>
              <a:t>).</a:t>
            </a:r>
          </a:p>
          <a:p>
            <a:pPr eaLnBrk="1" hangingPunct="1">
              <a:spcBef>
                <a:spcPts val="600"/>
              </a:spcBef>
              <a:spcAft>
                <a:spcPts val="600"/>
              </a:spcAft>
            </a:pPr>
            <a:r>
              <a:rPr lang="es-ES" sz="1800" dirty="0"/>
              <a:t>El cálculo del </a:t>
            </a:r>
            <a:r>
              <a:rPr lang="es-ES" sz="1800" b="1" dirty="0"/>
              <a:t>valor comparativo de una Combinación de Propuestas </a:t>
            </a:r>
            <a:r>
              <a:rPr lang="es-ES" sz="1800" dirty="0"/>
              <a:t>(</a:t>
            </a:r>
            <a:r>
              <a:rPr lang="es-ES" sz="1800" dirty="0" err="1"/>
              <a:t>Qc</a:t>
            </a:r>
            <a:r>
              <a:rPr lang="es-ES" sz="1800" dirty="0"/>
              <a:t>) se realizará ponderando los Índices comparativos de cada propuesta (Q) por la energía correspondiente.</a:t>
            </a:r>
          </a:p>
          <a:p>
            <a:pPr eaLnBrk="1" hangingPunct="1">
              <a:spcBef>
                <a:spcPts val="600"/>
              </a:spcBef>
              <a:spcAft>
                <a:spcPts val="600"/>
              </a:spcAft>
            </a:pPr>
            <a:r>
              <a:rPr lang="es-UY" sz="1800" dirty="0"/>
              <a:t>UTE se reserva el derecho de desestimar las Propuestas o Combinación de propuestas cuyos índices comparativos  (Q o </a:t>
            </a:r>
            <a:r>
              <a:rPr lang="es-UY" sz="1800" dirty="0" err="1"/>
              <a:t>Qc</a:t>
            </a:r>
            <a:r>
              <a:rPr lang="es-UY" sz="1800" dirty="0"/>
              <a:t>) considere inconvenientes. </a:t>
            </a:r>
          </a:p>
          <a:p>
            <a:pPr eaLnBrk="1" hangingPunct="1">
              <a:spcBef>
                <a:spcPts val="600"/>
              </a:spcBef>
              <a:spcAft>
                <a:spcPts val="600"/>
              </a:spcAft>
            </a:pPr>
            <a:r>
              <a:rPr lang="es-UY" sz="1800" dirty="0"/>
              <a:t>De las restantes Propuestas o Combinación de propuestas (asociadas a los valores Q o </a:t>
            </a:r>
            <a:r>
              <a:rPr lang="es-UY" sz="1800" dirty="0" err="1"/>
              <a:t>Qc</a:t>
            </a:r>
            <a:r>
              <a:rPr lang="es-UY" sz="1800" dirty="0"/>
              <a:t> correspondientes) de la lista ordenada, UTE </a:t>
            </a:r>
            <a:r>
              <a:rPr lang="es-UY" sz="1800" b="1" dirty="0"/>
              <a:t>seleccionará para adjudicación</a:t>
            </a:r>
            <a:r>
              <a:rPr lang="es-UY" sz="1800" dirty="0"/>
              <a:t>, la primera que contenga la mayor cantidad de ítems ofertados. </a:t>
            </a:r>
          </a:p>
        </p:txBody>
      </p:sp>
      <p:sp>
        <p:nvSpPr>
          <p:cNvPr id="24577" name="Rectangle 2"/>
          <p:cNvSpPr>
            <a:spLocks noGrp="1" noChangeArrowheads="1"/>
          </p:cNvSpPr>
          <p:nvPr>
            <p:ph type="title" idx="4294967295"/>
          </p:nvPr>
        </p:nvSpPr>
        <p:spPr>
          <a:xfrm>
            <a:off x="557242" y="571488"/>
            <a:ext cx="8229600" cy="857248"/>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Adjudicación</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177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77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776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776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776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776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7769" name="9 Marcador de número de diapositiva"/>
          <p:cNvSpPr>
            <a:spLocks noGrp="1"/>
          </p:cNvSpPr>
          <p:nvPr>
            <p:ph type="sldNum" sz="quarter" idx="12"/>
          </p:nvPr>
        </p:nvSpPr>
        <p:spPr>
          <a:xfrm>
            <a:off x="8647113" y="6408738"/>
            <a:ext cx="366712" cy="365125"/>
          </a:xfrm>
          <a:noFill/>
        </p:spPr>
        <p:txBody>
          <a:bodyPr anchor="b"/>
          <a:lstStyle/>
          <a:p>
            <a:pPr eaLnBrk="1" hangingPunct="1"/>
            <a:fld id="{66A5B4A7-DD9C-4210-880D-D7847262EFEE}" type="slidenum">
              <a:rPr lang="es-ES" sz="1000" smtClean="0">
                <a:solidFill>
                  <a:schemeClr val="tx1"/>
                </a:solidFill>
                <a:latin typeface="Arial" charset="0"/>
              </a:rPr>
              <a:pPr eaLnBrk="1" hangingPunct="1"/>
              <a:t>20</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noChangeArrowheads="1"/>
          </p:cNvSpPr>
          <p:nvPr>
            <p:ph idx="4294967295"/>
          </p:nvPr>
        </p:nvSpPr>
        <p:spPr>
          <a:xfrm>
            <a:off x="857224" y="1571612"/>
            <a:ext cx="7858125" cy="4643470"/>
          </a:xfrm>
        </p:spPr>
        <p:txBody>
          <a:bodyPr/>
          <a:lstStyle/>
          <a:p>
            <a:pPr eaLnBrk="1" hangingPunct="1">
              <a:lnSpc>
                <a:spcPct val="90000"/>
              </a:lnSpc>
              <a:buNone/>
            </a:pPr>
            <a:r>
              <a:rPr lang="es-UY" sz="2500" b="1" dirty="0" smtClean="0"/>
              <a:t>   Garantía </a:t>
            </a:r>
            <a:r>
              <a:rPr lang="es-UY" sz="2500" b="1" dirty="0"/>
              <a:t>de fiel cumplimiento del Contrato:</a:t>
            </a:r>
          </a:p>
          <a:p>
            <a:pPr lvl="1" indent="-377825" eaLnBrk="1" hangingPunct="1">
              <a:lnSpc>
                <a:spcPct val="90000"/>
              </a:lnSpc>
              <a:spcBef>
                <a:spcPts val="1800"/>
              </a:spcBef>
              <a:buFont typeface="Courier New" pitchFamily="49" charset="0"/>
              <a:buChar char="o"/>
            </a:pPr>
            <a:r>
              <a:rPr lang="es-UY" sz="2000" dirty="0" smtClean="0"/>
              <a:t>El monto de la garantía a depositar asciende a:</a:t>
            </a:r>
          </a:p>
          <a:p>
            <a:pPr lvl="1" eaLnBrk="1" hangingPunct="1">
              <a:spcBef>
                <a:spcPts val="1200"/>
              </a:spcBef>
              <a:buNone/>
            </a:pPr>
            <a:r>
              <a:rPr lang="es-ES" dirty="0" smtClean="0"/>
              <a:t>		GFCC  =  6 x C</a:t>
            </a:r>
            <a:r>
              <a:rPr lang="es-ES" baseline="-25000" dirty="0" smtClean="0"/>
              <a:t>1 +</a:t>
            </a:r>
            <a:r>
              <a:rPr lang="es-ES" dirty="0" smtClean="0"/>
              <a:t> 2 x C</a:t>
            </a:r>
            <a:r>
              <a:rPr lang="es-ES" baseline="-25000" dirty="0" smtClean="0"/>
              <a:t>O&amp;M</a:t>
            </a:r>
            <a:endParaRPr lang="es-UY" sz="2500" dirty="0"/>
          </a:p>
          <a:p>
            <a:pPr lvl="1" indent="-377825" eaLnBrk="1" hangingPunct="1">
              <a:lnSpc>
                <a:spcPct val="90000"/>
              </a:lnSpc>
              <a:spcBef>
                <a:spcPts val="1800"/>
              </a:spcBef>
              <a:buFont typeface="Courier New" pitchFamily="49" charset="0"/>
              <a:buChar char="o"/>
            </a:pPr>
            <a:r>
              <a:rPr lang="es-UY" sz="2000" dirty="0"/>
              <a:t>A la Puesta en operación industrial de la Central, el Contratista podrá solicitar la </a:t>
            </a:r>
            <a:r>
              <a:rPr lang="es-UY" sz="2000" u="sng" dirty="0"/>
              <a:t>sustitución de la garantía de fiel cumplimiento de Contrato</a:t>
            </a:r>
            <a:r>
              <a:rPr lang="es-UY" sz="2000" dirty="0"/>
              <a:t>, por una garantía real equivalente sobre los equipos que integran la Central (</a:t>
            </a:r>
            <a:r>
              <a:rPr lang="es-UY" sz="2000" u="sng" dirty="0"/>
              <a:t>prenda</a:t>
            </a:r>
            <a:r>
              <a:rPr lang="es-UY" sz="2000" dirty="0"/>
              <a:t>), a entera satisfacción de UTE. </a:t>
            </a:r>
          </a:p>
          <a:p>
            <a:pPr lvl="1" indent="-377825" eaLnBrk="1" hangingPunct="1">
              <a:lnSpc>
                <a:spcPct val="90000"/>
              </a:lnSpc>
              <a:spcBef>
                <a:spcPts val="1800"/>
              </a:spcBef>
              <a:buFont typeface="Courier New" pitchFamily="49" charset="0"/>
              <a:buChar char="o"/>
            </a:pPr>
            <a:r>
              <a:rPr lang="es-UY" sz="2000" dirty="0"/>
              <a:t>De tomar UTE la opción de prórroga del leasing operativo, el Contratista podrá solicitar la </a:t>
            </a:r>
            <a:r>
              <a:rPr lang="es-UY" sz="2000" u="sng" dirty="0"/>
              <a:t>reducción del monto de la garantía</a:t>
            </a:r>
            <a:r>
              <a:rPr lang="es-UY" sz="2000" dirty="0"/>
              <a:t> en un 10% (diez por ciento) por año, hasta alcanzar  el 20 % (veinte por ciento) del valor inicial. </a:t>
            </a:r>
          </a:p>
        </p:txBody>
      </p:sp>
      <p:sp>
        <p:nvSpPr>
          <p:cNvPr id="24577" name="Rectangle 2"/>
          <p:cNvSpPr>
            <a:spLocks noGrp="1" noChangeArrowheads="1"/>
          </p:cNvSpPr>
          <p:nvPr>
            <p:ph type="title" idx="4294967295"/>
          </p:nvPr>
        </p:nvSpPr>
        <p:spPr>
          <a:xfrm>
            <a:off x="557242" y="571488"/>
            <a:ext cx="8229600" cy="857248"/>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Adjudicación</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198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98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98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981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981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981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9817" name="9 Marcador de número de diapositiva"/>
          <p:cNvSpPr>
            <a:spLocks noGrp="1"/>
          </p:cNvSpPr>
          <p:nvPr>
            <p:ph type="sldNum" sz="quarter" idx="12"/>
          </p:nvPr>
        </p:nvSpPr>
        <p:spPr>
          <a:xfrm>
            <a:off x="8647113" y="6408738"/>
            <a:ext cx="366712" cy="365125"/>
          </a:xfrm>
          <a:noFill/>
        </p:spPr>
        <p:txBody>
          <a:bodyPr anchor="b"/>
          <a:lstStyle/>
          <a:p>
            <a:pPr eaLnBrk="1" hangingPunct="1"/>
            <a:fld id="{8F71A7CA-6428-4427-A1BF-71AEB3F7B3C8}" type="slidenum">
              <a:rPr lang="es-ES" sz="1000" smtClean="0">
                <a:solidFill>
                  <a:schemeClr val="tx1"/>
                </a:solidFill>
                <a:latin typeface="Arial" charset="0"/>
              </a:rPr>
              <a:pPr eaLnBrk="1" hangingPunct="1"/>
              <a:t>21</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1000125" y="1428750"/>
            <a:ext cx="7643813" cy="4857750"/>
          </a:xfrm>
        </p:spPr>
        <p:txBody>
          <a:bodyPr>
            <a:normAutofit/>
          </a:bodyPr>
          <a:lstStyle/>
          <a:p>
            <a:pPr eaLnBrk="1" hangingPunct="1">
              <a:lnSpc>
                <a:spcPct val="90000"/>
              </a:lnSpc>
              <a:spcBef>
                <a:spcPts val="600"/>
              </a:spcBef>
              <a:spcAft>
                <a:spcPts val="1200"/>
              </a:spcAft>
              <a:buNone/>
            </a:pPr>
            <a:r>
              <a:rPr lang="es-ES" sz="2500" b="1" dirty="0" smtClean="0"/>
              <a:t>   Responsabilidades </a:t>
            </a:r>
            <a:r>
              <a:rPr lang="es-ES" sz="2500" b="1" dirty="0"/>
              <a:t>del Contratista</a:t>
            </a:r>
          </a:p>
          <a:p>
            <a:pPr lvl="1" indent="-377825" eaLnBrk="1" hangingPunct="1">
              <a:lnSpc>
                <a:spcPct val="90000"/>
              </a:lnSpc>
              <a:spcBef>
                <a:spcPts val="600"/>
              </a:spcBef>
              <a:spcAft>
                <a:spcPts val="600"/>
              </a:spcAft>
              <a:buFont typeface="Courier New" pitchFamily="49" charset="0"/>
              <a:buChar char="o"/>
            </a:pPr>
            <a:r>
              <a:rPr lang="es-ES" sz="2100" dirty="0" smtClean="0"/>
              <a:t>Por los seguros </a:t>
            </a:r>
            <a:r>
              <a:rPr lang="es-ES" sz="2100" dirty="0"/>
              <a:t>de transporte, obra, accidentes</a:t>
            </a:r>
          </a:p>
          <a:p>
            <a:pPr lvl="1" indent="-377825" eaLnBrk="1" hangingPunct="1">
              <a:lnSpc>
                <a:spcPct val="90000"/>
              </a:lnSpc>
              <a:spcBef>
                <a:spcPts val="600"/>
              </a:spcBef>
              <a:spcAft>
                <a:spcPts val="600"/>
              </a:spcAft>
              <a:buFont typeface="Courier New" pitchFamily="49" charset="0"/>
              <a:buChar char="o"/>
            </a:pPr>
            <a:r>
              <a:rPr lang="es-ES" sz="2100" dirty="0"/>
              <a:t>Por atrasos en entrega de la Central</a:t>
            </a:r>
          </a:p>
          <a:p>
            <a:pPr lvl="1" indent="-377825" eaLnBrk="1" hangingPunct="1">
              <a:lnSpc>
                <a:spcPct val="90000"/>
              </a:lnSpc>
              <a:spcBef>
                <a:spcPts val="600"/>
              </a:spcBef>
              <a:spcAft>
                <a:spcPts val="600"/>
              </a:spcAft>
              <a:buFont typeface="Courier New" pitchFamily="49" charset="0"/>
              <a:buChar char="o"/>
            </a:pPr>
            <a:r>
              <a:rPr lang="es-ES" sz="2100" dirty="0"/>
              <a:t>Por apartamientos técnicos y/o defectos respecto a:</a:t>
            </a:r>
          </a:p>
          <a:p>
            <a:pPr lvl="2" indent="-428625" eaLnBrk="1" hangingPunct="1">
              <a:lnSpc>
                <a:spcPct val="90000"/>
              </a:lnSpc>
              <a:spcBef>
                <a:spcPct val="0"/>
              </a:spcBef>
              <a:spcAft>
                <a:spcPts val="600"/>
              </a:spcAft>
              <a:buClr>
                <a:schemeClr val="accent2"/>
              </a:buClr>
            </a:pPr>
            <a:r>
              <a:rPr lang="es-ES" sz="1700" dirty="0"/>
              <a:t>Conformidad con los documentos de contrato</a:t>
            </a:r>
          </a:p>
          <a:p>
            <a:pPr lvl="2" indent="-428625" eaLnBrk="1" hangingPunct="1">
              <a:lnSpc>
                <a:spcPct val="90000"/>
              </a:lnSpc>
              <a:spcBef>
                <a:spcPct val="0"/>
              </a:spcBef>
              <a:spcAft>
                <a:spcPts val="600"/>
              </a:spcAft>
              <a:buClr>
                <a:schemeClr val="accent2"/>
              </a:buClr>
            </a:pPr>
            <a:r>
              <a:rPr lang="es-ES" sz="1700" dirty="0"/>
              <a:t>Curva de potencia garantizada de la Central</a:t>
            </a:r>
          </a:p>
          <a:p>
            <a:pPr lvl="1" indent="-377825" eaLnBrk="1" hangingPunct="1">
              <a:lnSpc>
                <a:spcPct val="90000"/>
              </a:lnSpc>
              <a:spcBef>
                <a:spcPts val="600"/>
              </a:spcBef>
              <a:spcAft>
                <a:spcPts val="600"/>
              </a:spcAft>
              <a:buFont typeface="Courier New" pitchFamily="49" charset="0"/>
              <a:buChar char="o"/>
            </a:pPr>
            <a:r>
              <a:rPr lang="es-ES" sz="2100" dirty="0"/>
              <a:t>Por servicio de O&amp;M</a:t>
            </a:r>
          </a:p>
          <a:p>
            <a:pPr lvl="2" indent="-428625" eaLnBrk="1" hangingPunct="1">
              <a:lnSpc>
                <a:spcPct val="90000"/>
              </a:lnSpc>
              <a:spcBef>
                <a:spcPct val="0"/>
              </a:spcBef>
              <a:spcAft>
                <a:spcPts val="600"/>
              </a:spcAft>
              <a:buClr>
                <a:schemeClr val="accent2"/>
              </a:buClr>
            </a:pPr>
            <a:r>
              <a:rPr lang="es-ES" sz="1700" dirty="0"/>
              <a:t>Durante el período de garantía: Disponibilidad (93% y 96%)</a:t>
            </a:r>
          </a:p>
          <a:p>
            <a:pPr lvl="2" indent="-428625" eaLnBrk="1" hangingPunct="1">
              <a:lnSpc>
                <a:spcPct val="90000"/>
              </a:lnSpc>
              <a:spcBef>
                <a:spcPct val="0"/>
              </a:spcBef>
              <a:spcAft>
                <a:spcPts val="600"/>
              </a:spcAft>
              <a:buClr>
                <a:schemeClr val="accent2"/>
              </a:buClr>
            </a:pPr>
            <a:r>
              <a:rPr lang="es-ES" sz="1700" dirty="0"/>
              <a:t>Luego del período de garantía: Energía anual producida respecto a la determinada a partir de la curva de potencia real de la Central (96%).</a:t>
            </a:r>
          </a:p>
          <a:p>
            <a:pPr lvl="1" indent="-377825" eaLnBrk="1" hangingPunct="1">
              <a:lnSpc>
                <a:spcPct val="90000"/>
              </a:lnSpc>
              <a:spcBef>
                <a:spcPts val="600"/>
              </a:spcBef>
              <a:spcAft>
                <a:spcPts val="600"/>
              </a:spcAft>
              <a:buFont typeface="Courier New" pitchFamily="49" charset="0"/>
              <a:buChar char="o"/>
            </a:pPr>
            <a:r>
              <a:rPr lang="es-ES" sz="2100" dirty="0"/>
              <a:t>Por importación, transportes, custodia, cumplimiento requisitos legales, límites sitio de las obras</a:t>
            </a:r>
          </a:p>
        </p:txBody>
      </p:sp>
      <p:sp>
        <p:nvSpPr>
          <p:cNvPr id="24577" name="Rectangle 2"/>
          <p:cNvSpPr>
            <a:spLocks noGrp="1" noChangeArrowheads="1"/>
          </p:cNvSpPr>
          <p:nvPr>
            <p:ph type="title" idx="4294967295"/>
          </p:nvPr>
        </p:nvSpPr>
        <p:spPr>
          <a:xfrm>
            <a:off x="557242" y="571488"/>
            <a:ext cx="8229600" cy="857248"/>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II- Contrato</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208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08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083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083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083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084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0841" name="9 Marcador de número de diapositiva"/>
          <p:cNvSpPr>
            <a:spLocks noGrp="1"/>
          </p:cNvSpPr>
          <p:nvPr>
            <p:ph type="sldNum" sz="quarter" idx="12"/>
          </p:nvPr>
        </p:nvSpPr>
        <p:spPr>
          <a:xfrm>
            <a:off x="8647113" y="6408738"/>
            <a:ext cx="366712" cy="365125"/>
          </a:xfrm>
          <a:noFill/>
        </p:spPr>
        <p:txBody>
          <a:bodyPr anchor="b"/>
          <a:lstStyle/>
          <a:p>
            <a:pPr eaLnBrk="1" hangingPunct="1"/>
            <a:fld id="{D4F715B7-51D6-4A4E-8803-EFA75F3E79BE}" type="slidenum">
              <a:rPr lang="es-ES" sz="1000" smtClean="0">
                <a:solidFill>
                  <a:schemeClr val="tx1"/>
                </a:solidFill>
                <a:latin typeface="Arial" charset="0"/>
              </a:rPr>
              <a:pPr eaLnBrk="1" hangingPunct="1"/>
              <a:t>22</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1000125" y="1428750"/>
            <a:ext cx="7643841" cy="4857770"/>
          </a:xfrm>
          <a:noFill/>
        </p:spPr>
        <p:txBody>
          <a:bodyPr>
            <a:normAutofit lnSpcReduction="10000"/>
          </a:bodyPr>
          <a:lstStyle/>
          <a:p>
            <a:pPr marL="365760" indent="-256032" eaLnBrk="1" fontAlgn="auto" hangingPunct="1">
              <a:lnSpc>
                <a:spcPct val="90000"/>
              </a:lnSpc>
              <a:spcBef>
                <a:spcPts val="400"/>
              </a:spcBef>
              <a:spcAft>
                <a:spcPts val="0"/>
              </a:spcAft>
              <a:buClr>
                <a:schemeClr val="accent2"/>
              </a:buClr>
              <a:buSzPct val="100000"/>
              <a:buNone/>
              <a:defRPr/>
            </a:pPr>
            <a:r>
              <a:rPr lang="es-ES" sz="2500" b="1" dirty="0" smtClean="0"/>
              <a:t>  Forma </a:t>
            </a:r>
            <a:r>
              <a:rPr lang="es-ES" sz="2500" b="1" dirty="0"/>
              <a:t>de pago</a:t>
            </a:r>
          </a:p>
          <a:p>
            <a:pPr marL="859473" lvl="2" indent="-256032" eaLnBrk="1" fontAlgn="auto" hangingPunct="1">
              <a:lnSpc>
                <a:spcPct val="90000"/>
              </a:lnSpc>
              <a:spcBef>
                <a:spcPts val="350"/>
              </a:spcBef>
              <a:spcAft>
                <a:spcPts val="0"/>
              </a:spcAft>
              <a:buClr>
                <a:schemeClr val="accent2"/>
              </a:buClr>
              <a:buSzPct val="100000"/>
              <a:buFont typeface="Wingdings 3"/>
              <a:buChar char=""/>
              <a:defRPr/>
            </a:pPr>
            <a:endParaRPr lang="es-ES" sz="1800" kern="1200" dirty="0">
              <a:solidFill>
                <a:schemeClr val="tx1"/>
              </a:solidFill>
              <a:latin typeface="+mn-lt"/>
              <a:ea typeface="+mn-ea"/>
              <a:cs typeface="+mn-cs"/>
            </a:endParaRPr>
          </a:p>
          <a:p>
            <a:pPr marL="621348" lvl="1" indent="-256032" eaLnBrk="1" fontAlgn="auto" hangingPunct="1">
              <a:lnSpc>
                <a:spcPct val="90000"/>
              </a:lnSpc>
              <a:spcBef>
                <a:spcPts val="325"/>
              </a:spcBef>
              <a:spcAft>
                <a:spcPts val="0"/>
              </a:spcAft>
              <a:buClr>
                <a:schemeClr val="accent2"/>
              </a:buClr>
              <a:buSzPct val="80000"/>
              <a:buFont typeface="Courier New" pitchFamily="49" charset="0"/>
              <a:buChar char="o"/>
              <a:defRPr/>
            </a:pPr>
            <a:r>
              <a:rPr lang="es-UY" sz="2000" kern="1200" dirty="0">
                <a:latin typeface="+mn-lt"/>
                <a:ea typeface="+mn-ea"/>
                <a:cs typeface="+mn-cs"/>
              </a:rPr>
              <a:t>El pago del </a:t>
            </a:r>
            <a:r>
              <a:rPr lang="es-UY" sz="2000" u="sng" kern="1200" dirty="0">
                <a:latin typeface="+mn-lt"/>
                <a:ea typeface="+mn-ea"/>
                <a:cs typeface="+mn-cs"/>
              </a:rPr>
              <a:t>leasing operativo</a:t>
            </a:r>
            <a:r>
              <a:rPr lang="es-UY" sz="2000" kern="1200" dirty="0">
                <a:latin typeface="+mn-lt"/>
                <a:ea typeface="+mn-ea"/>
                <a:cs typeface="+mn-cs"/>
              </a:rPr>
              <a:t> se realizará a partir del mes posterior a la Firma del acta de Puesta en operación industrial de la Central de generación eólica (o del primer Bloque de aerogeneradores)</a:t>
            </a:r>
          </a:p>
          <a:p>
            <a:pPr marL="2058035" lvl="7" indent="-256032" eaLnBrk="1" fontAlgn="auto" hangingPunct="1">
              <a:lnSpc>
                <a:spcPct val="90000"/>
              </a:lnSpc>
              <a:spcBef>
                <a:spcPts val="350"/>
              </a:spcBef>
              <a:spcAft>
                <a:spcPts val="0"/>
              </a:spcAft>
              <a:buClr>
                <a:schemeClr val="accent2"/>
              </a:buClr>
              <a:buSzPct val="80000"/>
              <a:buFont typeface="Courier New" pitchFamily="49" charset="0"/>
              <a:buChar char="o"/>
              <a:defRPr/>
            </a:pPr>
            <a:endParaRPr lang="es-UY" sz="1300" kern="1200" dirty="0">
              <a:latin typeface="+mn-lt"/>
              <a:ea typeface="+mn-ea"/>
              <a:cs typeface="+mn-cs"/>
            </a:endParaRPr>
          </a:p>
          <a:p>
            <a:pPr marL="621348" lvl="1" indent="-256032" eaLnBrk="1" fontAlgn="auto" hangingPunct="1">
              <a:lnSpc>
                <a:spcPct val="90000"/>
              </a:lnSpc>
              <a:spcBef>
                <a:spcPts val="325"/>
              </a:spcBef>
              <a:spcAft>
                <a:spcPts val="0"/>
              </a:spcAft>
              <a:buClr>
                <a:schemeClr val="accent2"/>
              </a:buClr>
              <a:buSzPct val="80000"/>
              <a:buFont typeface="Courier New" pitchFamily="49" charset="0"/>
              <a:buChar char="o"/>
              <a:defRPr/>
            </a:pPr>
            <a:r>
              <a:rPr lang="es-UY" sz="2000" kern="1200" dirty="0">
                <a:latin typeface="+mn-lt"/>
                <a:ea typeface="+mn-ea"/>
                <a:cs typeface="+mn-cs"/>
              </a:rPr>
              <a:t>Hasta la habilitación total de la Central los pagos mensuales serán por la proporción de la cuota (C</a:t>
            </a:r>
            <a:r>
              <a:rPr lang="es-UY" sz="2000" kern="1200" baseline="-25000" dirty="0">
                <a:latin typeface="+mn-lt"/>
                <a:ea typeface="+mn-ea"/>
                <a:cs typeface="+mn-cs"/>
              </a:rPr>
              <a:t>1</a:t>
            </a:r>
            <a:r>
              <a:rPr lang="es-UY" sz="2000" kern="1200" dirty="0">
                <a:latin typeface="+mn-lt"/>
                <a:ea typeface="+mn-ea"/>
                <a:cs typeface="+mn-cs"/>
              </a:rPr>
              <a:t>) correspondiente a la potencia media instalada en operación industrial en el respectivo mes</a:t>
            </a:r>
          </a:p>
          <a:p>
            <a:pPr marL="2058035" lvl="7" indent="-256032" eaLnBrk="1" fontAlgn="auto" hangingPunct="1">
              <a:lnSpc>
                <a:spcPct val="90000"/>
              </a:lnSpc>
              <a:spcBef>
                <a:spcPts val="350"/>
              </a:spcBef>
              <a:spcAft>
                <a:spcPts val="0"/>
              </a:spcAft>
              <a:buClr>
                <a:schemeClr val="accent2"/>
              </a:buClr>
              <a:buSzPct val="80000"/>
              <a:buFont typeface="Courier New" pitchFamily="49" charset="0"/>
              <a:buChar char="o"/>
              <a:defRPr/>
            </a:pPr>
            <a:endParaRPr lang="es-UY" sz="1300" kern="1200" dirty="0">
              <a:latin typeface="+mn-lt"/>
              <a:ea typeface="+mn-ea"/>
              <a:cs typeface="+mn-cs"/>
            </a:endParaRPr>
          </a:p>
          <a:p>
            <a:pPr marL="621348" lvl="1" indent="-256032" eaLnBrk="1" fontAlgn="auto" hangingPunct="1">
              <a:lnSpc>
                <a:spcPct val="90000"/>
              </a:lnSpc>
              <a:spcBef>
                <a:spcPts val="325"/>
              </a:spcBef>
              <a:spcAft>
                <a:spcPts val="0"/>
              </a:spcAft>
              <a:buClr>
                <a:schemeClr val="accent2"/>
              </a:buClr>
              <a:buSzPct val="80000"/>
              <a:buFont typeface="Courier New" pitchFamily="49" charset="0"/>
              <a:buChar char="o"/>
              <a:defRPr/>
            </a:pPr>
            <a:r>
              <a:rPr lang="es-UY" sz="2000" kern="1200" dirty="0">
                <a:latin typeface="+mn-lt"/>
                <a:ea typeface="+mn-ea"/>
                <a:cs typeface="+mn-cs"/>
              </a:rPr>
              <a:t>El monto del pago por la </a:t>
            </a:r>
            <a:r>
              <a:rPr lang="es-UY" sz="2000" u="sng" kern="1200" dirty="0">
                <a:latin typeface="+mn-lt"/>
                <a:ea typeface="+mn-ea"/>
                <a:cs typeface="+mn-cs"/>
              </a:rPr>
              <a:t>compra de la  Central</a:t>
            </a:r>
            <a:r>
              <a:rPr lang="es-UY" sz="2000" kern="1200" dirty="0">
                <a:latin typeface="+mn-lt"/>
                <a:ea typeface="+mn-ea"/>
                <a:cs typeface="+mn-cs"/>
              </a:rPr>
              <a:t> (PC), a opción de UTE, al final del período de contratación de 5 años desde la Puesta en operación industrial de la Central, será:</a:t>
            </a:r>
          </a:p>
          <a:p>
            <a:pPr marL="621348" lvl="1" indent="-256032" eaLnBrk="1" fontAlgn="auto" hangingPunct="1">
              <a:lnSpc>
                <a:spcPct val="90000"/>
              </a:lnSpc>
              <a:spcBef>
                <a:spcPts val="325"/>
              </a:spcBef>
              <a:spcAft>
                <a:spcPts val="0"/>
              </a:spcAft>
              <a:buClr>
                <a:schemeClr val="accent1"/>
              </a:buClr>
              <a:buSzPct val="80000"/>
              <a:buFont typeface="Verdana" pitchFamily="34" charset="0"/>
              <a:buNone/>
              <a:defRPr/>
            </a:pPr>
            <a:r>
              <a:rPr lang="es-UY" sz="2000" kern="1200" dirty="0">
                <a:solidFill>
                  <a:schemeClr val="tx1"/>
                </a:solidFill>
                <a:latin typeface="+mn-lt"/>
                <a:ea typeface="+mn-ea"/>
                <a:cs typeface="+mn-cs"/>
              </a:rPr>
              <a:t>	</a:t>
            </a:r>
          </a:p>
          <a:p>
            <a:pPr marL="2286635" lvl="8" indent="-256032" eaLnBrk="1" fontAlgn="auto" hangingPunct="1">
              <a:lnSpc>
                <a:spcPct val="90000"/>
              </a:lnSpc>
              <a:spcBef>
                <a:spcPts val="350"/>
              </a:spcBef>
              <a:spcAft>
                <a:spcPts val="0"/>
              </a:spcAft>
              <a:buClr>
                <a:schemeClr val="accent3"/>
              </a:buClr>
              <a:buSzPct val="80000"/>
              <a:buFont typeface="Wingdings 2"/>
              <a:buNone/>
              <a:defRPr/>
            </a:pPr>
            <a:r>
              <a:rPr lang="es-UY" sz="2400" b="1" kern="1200" dirty="0">
                <a:solidFill>
                  <a:schemeClr val="tx1"/>
                </a:solidFill>
                <a:latin typeface="+mn-lt"/>
                <a:ea typeface="+mn-ea"/>
                <a:cs typeface="+mn-cs"/>
              </a:rPr>
              <a:t>      </a:t>
            </a:r>
            <a:r>
              <a:rPr lang="es-UY" sz="2400" b="1" kern="1200" dirty="0">
                <a:solidFill>
                  <a:srgbClr val="C00000"/>
                </a:solidFill>
                <a:latin typeface="+mn-lt"/>
                <a:ea typeface="+mn-ea"/>
                <a:cs typeface="+mn-cs"/>
              </a:rPr>
              <a:t>PC = 90 x C</a:t>
            </a:r>
            <a:r>
              <a:rPr lang="es-UY" sz="2400" b="1" kern="1200" baseline="-25000" dirty="0">
                <a:solidFill>
                  <a:srgbClr val="C00000"/>
                </a:solidFill>
                <a:latin typeface="+mn-lt"/>
                <a:ea typeface="+mn-ea"/>
                <a:cs typeface="+mn-cs"/>
              </a:rPr>
              <a:t>1</a:t>
            </a:r>
          </a:p>
          <a:p>
            <a:pPr marL="621348" lvl="1" indent="-256032" eaLnBrk="1" fontAlgn="auto" hangingPunct="1">
              <a:lnSpc>
                <a:spcPct val="90000"/>
              </a:lnSpc>
              <a:spcBef>
                <a:spcPts val="325"/>
              </a:spcBef>
              <a:spcAft>
                <a:spcPts val="0"/>
              </a:spcAft>
              <a:buClr>
                <a:schemeClr val="accent1"/>
              </a:buClr>
              <a:buSzPct val="80000"/>
              <a:buFont typeface="Wingdings 3"/>
              <a:buChar char=""/>
              <a:defRPr/>
            </a:pPr>
            <a:endParaRPr lang="es-UY" sz="2000" kern="1200" dirty="0">
              <a:solidFill>
                <a:schemeClr val="tx1"/>
              </a:solidFill>
              <a:latin typeface="+mn-lt"/>
              <a:ea typeface="+mn-ea"/>
              <a:cs typeface="+mn-cs"/>
            </a:endParaRPr>
          </a:p>
        </p:txBody>
      </p:sp>
      <p:sp>
        <p:nvSpPr>
          <p:cNvPr id="24577" name="Rectangle 2"/>
          <p:cNvSpPr>
            <a:spLocks noGrp="1" noChangeArrowheads="1"/>
          </p:cNvSpPr>
          <p:nvPr>
            <p:ph type="title" idx="4294967295"/>
          </p:nvPr>
        </p:nvSpPr>
        <p:spPr>
          <a:xfrm>
            <a:off x="557242" y="571488"/>
            <a:ext cx="8229600" cy="857248"/>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II- Contrato</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218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18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186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186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186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186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 name="9 Rectángulo"/>
          <p:cNvSpPr/>
          <p:nvPr/>
        </p:nvSpPr>
        <p:spPr>
          <a:xfrm>
            <a:off x="3429000" y="5429264"/>
            <a:ext cx="2428875" cy="6429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a:p>
        </p:txBody>
      </p:sp>
      <p:sp>
        <p:nvSpPr>
          <p:cNvPr id="121866" name="10 Marcador de número de diapositiva"/>
          <p:cNvSpPr>
            <a:spLocks noGrp="1"/>
          </p:cNvSpPr>
          <p:nvPr>
            <p:ph type="sldNum" sz="quarter" idx="12"/>
          </p:nvPr>
        </p:nvSpPr>
        <p:spPr>
          <a:xfrm>
            <a:off x="8647113" y="6408738"/>
            <a:ext cx="366712" cy="365125"/>
          </a:xfrm>
          <a:noFill/>
        </p:spPr>
        <p:txBody>
          <a:bodyPr anchor="b"/>
          <a:lstStyle/>
          <a:p>
            <a:pPr eaLnBrk="1" hangingPunct="1"/>
            <a:fld id="{03E0FC73-80B8-4244-96FB-36CB4BCBBF26}" type="slidenum">
              <a:rPr lang="es-ES" sz="1000" smtClean="0">
                <a:solidFill>
                  <a:schemeClr val="tx1"/>
                </a:solidFill>
                <a:latin typeface="Arial" charset="0"/>
              </a:rPr>
              <a:pPr eaLnBrk="1" hangingPunct="1"/>
              <a:t>23</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Grp="1" noChangeArrowheads="1"/>
          </p:cNvSpPr>
          <p:nvPr>
            <p:ph idx="4294967295"/>
          </p:nvPr>
        </p:nvSpPr>
        <p:spPr>
          <a:xfrm>
            <a:off x="1000125" y="1428750"/>
            <a:ext cx="7643813" cy="4857750"/>
          </a:xfrm>
        </p:spPr>
        <p:txBody>
          <a:bodyPr/>
          <a:lstStyle/>
          <a:p>
            <a:pPr eaLnBrk="1" hangingPunct="1">
              <a:lnSpc>
                <a:spcPct val="90000"/>
              </a:lnSpc>
              <a:buNone/>
            </a:pPr>
            <a:r>
              <a:rPr lang="es-ES" sz="2400" b="1" dirty="0" smtClean="0"/>
              <a:t>   Penalizaciones</a:t>
            </a:r>
            <a:endParaRPr lang="es-ES" sz="2400" b="1" dirty="0"/>
          </a:p>
          <a:p>
            <a:pPr eaLnBrk="1" hangingPunct="1">
              <a:lnSpc>
                <a:spcPct val="90000"/>
              </a:lnSpc>
              <a:buFontTx/>
              <a:buNone/>
            </a:pPr>
            <a:endParaRPr lang="es-ES" sz="2500" b="1" dirty="0"/>
          </a:p>
          <a:p>
            <a:pPr lvl="1" indent="-377825" eaLnBrk="1" hangingPunct="1">
              <a:lnSpc>
                <a:spcPct val="90000"/>
              </a:lnSpc>
              <a:spcAft>
                <a:spcPts val="600"/>
              </a:spcAft>
              <a:buFont typeface="Courier New" pitchFamily="49" charset="0"/>
              <a:buChar char="o"/>
            </a:pPr>
            <a:r>
              <a:rPr lang="es-ES" sz="2200" dirty="0"/>
              <a:t>Multa por atraso de entrega de la Central de generación eólica:</a:t>
            </a:r>
          </a:p>
          <a:p>
            <a:pPr lvl="2" eaLnBrk="1" hangingPunct="1">
              <a:spcBef>
                <a:spcPts val="600"/>
              </a:spcBef>
              <a:spcAft>
                <a:spcPts val="600"/>
              </a:spcAft>
              <a:buClr>
                <a:schemeClr val="accent2"/>
              </a:buClr>
            </a:pPr>
            <a:r>
              <a:rPr lang="es-ES" dirty="0"/>
              <a:t>Por cada día corrido de atraso, por causas imputables al Contratista, en la fecha límite para la Puesta en operación industrial  de la Central, se aplicará una multa equivalente a USD 1100 por MW faltante del total ofertado para la Central en cuestión.</a:t>
            </a:r>
          </a:p>
          <a:p>
            <a:pPr lvl="2" eaLnBrk="1" hangingPunct="1">
              <a:spcBef>
                <a:spcPts val="600"/>
              </a:spcBef>
              <a:spcAft>
                <a:spcPts val="600"/>
              </a:spcAft>
              <a:buClr>
                <a:schemeClr val="accent2"/>
              </a:buClr>
            </a:pPr>
            <a:r>
              <a:rPr lang="es-ES" dirty="0"/>
              <a:t>Cuando el atraso producido en relación al plazo estipulado para la Puesta en operación industrial, supere 90 días, UTE tendrá el derecho a rescindir el Contrato.</a:t>
            </a:r>
            <a:endParaRPr lang="es-ES_tradnl" dirty="0"/>
          </a:p>
        </p:txBody>
      </p:sp>
      <p:sp>
        <p:nvSpPr>
          <p:cNvPr id="24577" name="Rectangle 2"/>
          <p:cNvSpPr>
            <a:spLocks noGrp="1" noChangeArrowheads="1"/>
          </p:cNvSpPr>
          <p:nvPr>
            <p:ph type="title" idx="4294967295"/>
          </p:nvPr>
        </p:nvSpPr>
        <p:spPr>
          <a:xfrm>
            <a:off x="557242" y="571488"/>
            <a:ext cx="8229600" cy="857248"/>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II- Contrato</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2288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88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88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88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88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889" name="9 Marcador de número de diapositiva"/>
          <p:cNvSpPr>
            <a:spLocks noGrp="1"/>
          </p:cNvSpPr>
          <p:nvPr>
            <p:ph type="sldNum" sz="quarter" idx="12"/>
          </p:nvPr>
        </p:nvSpPr>
        <p:spPr>
          <a:xfrm>
            <a:off x="8647113" y="6408738"/>
            <a:ext cx="366712" cy="365125"/>
          </a:xfrm>
          <a:noFill/>
        </p:spPr>
        <p:txBody>
          <a:bodyPr anchor="b"/>
          <a:lstStyle/>
          <a:p>
            <a:pPr eaLnBrk="1" hangingPunct="1"/>
            <a:fld id="{A7AEBE6F-0835-4FC8-B5DE-312807862F13}" type="slidenum">
              <a:rPr lang="es-ES" sz="1000" smtClean="0">
                <a:solidFill>
                  <a:schemeClr val="tx1"/>
                </a:solidFill>
                <a:latin typeface="Arial" charset="0"/>
              </a:rPr>
              <a:pPr eaLnBrk="1" hangingPunct="1"/>
              <a:t>24</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1000125" y="1428750"/>
            <a:ext cx="7786717" cy="4786332"/>
          </a:xfrm>
          <a:noFill/>
        </p:spPr>
        <p:txBody>
          <a:bodyPr>
            <a:normAutofit lnSpcReduction="10000"/>
          </a:bodyPr>
          <a:lstStyle/>
          <a:p>
            <a:pPr eaLnBrk="1" hangingPunct="1">
              <a:buClr>
                <a:schemeClr val="accent2"/>
              </a:buClr>
              <a:buSzPct val="68000"/>
              <a:buNone/>
              <a:defRPr/>
            </a:pPr>
            <a:r>
              <a:rPr lang="es-ES" sz="2600" b="1" dirty="0" smtClean="0"/>
              <a:t>	Penalizaciones</a:t>
            </a:r>
            <a:endParaRPr lang="es-ES" sz="2600" b="1" dirty="0"/>
          </a:p>
          <a:p>
            <a:pPr marL="365760" indent="-256032" eaLnBrk="1" fontAlgn="auto" hangingPunct="1">
              <a:lnSpc>
                <a:spcPct val="90000"/>
              </a:lnSpc>
              <a:spcBef>
                <a:spcPts val="400"/>
              </a:spcBef>
              <a:spcAft>
                <a:spcPts val="0"/>
              </a:spcAft>
              <a:buClr>
                <a:schemeClr val="accent1"/>
              </a:buClr>
              <a:buSzPct val="68000"/>
              <a:buFont typeface="Wingdings 3" pitchFamily="18" charset="2"/>
              <a:buNone/>
              <a:defRPr/>
            </a:pPr>
            <a:endParaRPr lang="es-ES" sz="1300" kern="1200" dirty="0">
              <a:solidFill>
                <a:schemeClr val="tx1"/>
              </a:solidFill>
              <a:latin typeface="+mn-lt"/>
              <a:ea typeface="+mn-ea"/>
              <a:cs typeface="+mn-cs"/>
            </a:endParaRPr>
          </a:p>
          <a:p>
            <a:pPr marL="621348" lvl="1" indent="-256032" eaLnBrk="1" fontAlgn="auto" hangingPunct="1">
              <a:lnSpc>
                <a:spcPct val="90000"/>
              </a:lnSpc>
              <a:spcBef>
                <a:spcPts val="325"/>
              </a:spcBef>
              <a:spcAft>
                <a:spcPts val="600"/>
              </a:spcAft>
              <a:buClr>
                <a:schemeClr val="accent2"/>
              </a:buClr>
              <a:buFont typeface="Courier New" pitchFamily="49" charset="0"/>
              <a:buChar char="o"/>
              <a:defRPr/>
            </a:pPr>
            <a:r>
              <a:rPr lang="es-ES" sz="2000" kern="1200" dirty="0">
                <a:latin typeface="+mn-lt"/>
                <a:ea typeface="+mn-ea"/>
                <a:cs typeface="+mn-cs"/>
              </a:rPr>
              <a:t>Disminución de la cuota del leasing por  no cumplir con </a:t>
            </a:r>
            <a:r>
              <a:rPr lang="es-UY" sz="2000" kern="1200" dirty="0">
                <a:latin typeface="+mn-lt"/>
                <a:ea typeface="+mn-ea"/>
                <a:cs typeface="+mn-cs"/>
              </a:rPr>
              <a:t>la Curva de potencia de la Central</a:t>
            </a:r>
            <a:r>
              <a:rPr lang="es-ES" sz="2000" kern="1200" dirty="0">
                <a:latin typeface="+mn-lt"/>
                <a:ea typeface="+mn-ea"/>
                <a:cs typeface="+mn-cs"/>
              </a:rPr>
              <a:t>:</a:t>
            </a:r>
          </a:p>
          <a:p>
            <a:pPr marL="858838" lvl="2" eaLnBrk="1" hangingPunct="1">
              <a:spcBef>
                <a:spcPts val="350"/>
              </a:spcBef>
              <a:spcAft>
                <a:spcPts val="600"/>
              </a:spcAft>
              <a:buClr>
                <a:schemeClr val="accent2"/>
              </a:buClr>
              <a:buSzPct val="100000"/>
              <a:buFont typeface="Wingdings 2" pitchFamily="18" charset="2"/>
              <a:buChar char=""/>
              <a:defRPr/>
            </a:pPr>
            <a:r>
              <a:rPr lang="es-UY" sz="1800" kern="1200" dirty="0">
                <a:latin typeface="+mn-lt"/>
                <a:ea typeface="+mn-ea"/>
                <a:cs typeface="+mn-cs"/>
              </a:rPr>
              <a:t>Si de la aplicación del procedimiento “Verificación de la curva de potencia de la Central” </a:t>
            </a:r>
            <a:r>
              <a:rPr lang="es-UY" sz="1800" kern="1200" dirty="0" smtClean="0">
                <a:latin typeface="+mn-lt"/>
                <a:ea typeface="+mn-ea"/>
                <a:cs typeface="+mn-cs"/>
              </a:rPr>
              <a:t>(Anexo I, Volumen II) resulta </a:t>
            </a:r>
            <a:r>
              <a:rPr lang="es-UY" sz="1800" kern="1200" dirty="0">
                <a:latin typeface="+mn-lt"/>
                <a:ea typeface="+mn-ea"/>
                <a:cs typeface="+mn-cs"/>
              </a:rPr>
              <a:t>que la energía real está por debajo del margen de tolerancia respecto del valor de la energía calculada a partir de la curva de potencia garantizada de la Central y los vientos medidos en el punto de </a:t>
            </a:r>
            <a:r>
              <a:rPr lang="es-UY" sz="1800" kern="1200" dirty="0" smtClean="0">
                <a:latin typeface="+mn-lt"/>
                <a:ea typeface="+mn-ea"/>
                <a:cs typeface="+mn-cs"/>
              </a:rPr>
              <a:t>referencia, </a:t>
            </a:r>
            <a:r>
              <a:rPr lang="es-UY" sz="1800" kern="1200" dirty="0">
                <a:latin typeface="+mn-lt"/>
                <a:ea typeface="+mn-ea"/>
                <a:cs typeface="+mn-cs"/>
              </a:rPr>
              <a:t>los montos de las cuotas del leasing (</a:t>
            </a:r>
            <a:r>
              <a:rPr lang="es-ES" sz="1800" kern="1200" dirty="0">
                <a:latin typeface="+mn-lt"/>
                <a:ea typeface="+mn-ea"/>
                <a:cs typeface="+mn-cs"/>
              </a:rPr>
              <a:t>C</a:t>
            </a:r>
            <a:r>
              <a:rPr lang="es-ES" sz="1800" kern="1200" baseline="-25000" dirty="0">
                <a:latin typeface="+mn-lt"/>
                <a:ea typeface="+mn-ea"/>
                <a:cs typeface="+mn-cs"/>
              </a:rPr>
              <a:t>1 </a:t>
            </a:r>
            <a:r>
              <a:rPr lang="es-UY" sz="1800" kern="1200" dirty="0">
                <a:latin typeface="+mn-lt"/>
                <a:ea typeface="+mn-ea"/>
                <a:cs typeface="+mn-cs"/>
              </a:rPr>
              <a:t>y </a:t>
            </a:r>
            <a:r>
              <a:rPr lang="es-ES" sz="1800" kern="1200" dirty="0">
                <a:latin typeface="+mn-lt"/>
                <a:ea typeface="+mn-ea"/>
                <a:cs typeface="+mn-cs"/>
              </a:rPr>
              <a:t>C</a:t>
            </a:r>
            <a:r>
              <a:rPr lang="es-ES" sz="1800" kern="1200" baseline="-25000" dirty="0">
                <a:latin typeface="+mn-lt"/>
                <a:ea typeface="+mn-ea"/>
                <a:cs typeface="+mn-cs"/>
              </a:rPr>
              <a:t>2</a:t>
            </a:r>
            <a:r>
              <a:rPr lang="es-UY" sz="1800" kern="1200" dirty="0">
                <a:latin typeface="+mn-lt"/>
                <a:ea typeface="+mn-ea"/>
                <a:cs typeface="+mn-cs"/>
              </a:rPr>
              <a:t>) serán reducidos en función del defecto de energía anual resultante:</a:t>
            </a:r>
          </a:p>
          <a:p>
            <a:pPr marL="1600200" lvl="5" eaLnBrk="1" fontAlgn="auto" hangingPunct="1">
              <a:spcBef>
                <a:spcPts val="350"/>
              </a:spcBef>
              <a:spcAft>
                <a:spcPts val="0"/>
              </a:spcAft>
              <a:buClr>
                <a:srgbClr val="0070C0"/>
              </a:buClr>
              <a:buFont typeface="Wingdings 2"/>
              <a:buChar char=""/>
              <a:defRPr/>
            </a:pPr>
            <a:r>
              <a:rPr lang="es-ES" sz="1700" kern="1200" dirty="0">
                <a:latin typeface="+mn-lt"/>
                <a:ea typeface="+mn-ea"/>
                <a:cs typeface="+mn-cs"/>
              </a:rPr>
              <a:t>C</a:t>
            </a:r>
            <a:r>
              <a:rPr lang="es-ES" sz="1700" kern="1200" baseline="-25000" dirty="0">
                <a:latin typeface="+mn-lt"/>
                <a:ea typeface="+mn-ea"/>
                <a:cs typeface="+mn-cs"/>
              </a:rPr>
              <a:t>1</a:t>
            </a:r>
            <a:r>
              <a:rPr lang="es-ES" sz="1700" kern="1200" baseline="30000" dirty="0">
                <a:latin typeface="+mn-lt"/>
                <a:ea typeface="+mn-ea"/>
                <a:cs typeface="+mn-cs"/>
              </a:rPr>
              <a:t>*</a:t>
            </a:r>
            <a:r>
              <a:rPr lang="es-ES" sz="1700" kern="1200" dirty="0">
                <a:latin typeface="+mn-lt"/>
                <a:ea typeface="+mn-ea"/>
                <a:cs typeface="+mn-cs"/>
              </a:rPr>
              <a:t> = 0,9.(1-D). C</a:t>
            </a:r>
            <a:r>
              <a:rPr lang="es-ES" sz="1700" kern="1200" baseline="-25000" dirty="0">
                <a:latin typeface="+mn-lt"/>
                <a:ea typeface="+mn-ea"/>
                <a:cs typeface="+mn-cs"/>
              </a:rPr>
              <a:t>1</a:t>
            </a:r>
            <a:endParaRPr lang="es-UY" sz="1700" kern="1200" dirty="0">
              <a:latin typeface="+mn-lt"/>
              <a:ea typeface="+mn-ea"/>
              <a:cs typeface="+mn-cs"/>
            </a:endParaRPr>
          </a:p>
          <a:p>
            <a:pPr marL="1600200" lvl="5" eaLnBrk="1" fontAlgn="auto" hangingPunct="1">
              <a:spcBef>
                <a:spcPts val="350"/>
              </a:spcBef>
              <a:spcAft>
                <a:spcPts val="0"/>
              </a:spcAft>
              <a:buClr>
                <a:srgbClr val="0070C0"/>
              </a:buClr>
              <a:buFont typeface="Wingdings 2"/>
              <a:buChar char=""/>
              <a:defRPr/>
            </a:pPr>
            <a:r>
              <a:rPr lang="es-ES" sz="1700" kern="1200" dirty="0">
                <a:latin typeface="+mn-lt"/>
                <a:ea typeface="+mn-ea"/>
                <a:cs typeface="+mn-cs"/>
              </a:rPr>
              <a:t>C</a:t>
            </a:r>
            <a:r>
              <a:rPr lang="es-ES" sz="1700" kern="1200" baseline="-25000" dirty="0">
                <a:latin typeface="+mn-lt"/>
                <a:ea typeface="+mn-ea"/>
                <a:cs typeface="+mn-cs"/>
              </a:rPr>
              <a:t>2</a:t>
            </a:r>
            <a:r>
              <a:rPr lang="es-ES" sz="1700" kern="1200" baseline="30000" dirty="0">
                <a:latin typeface="+mn-lt"/>
                <a:ea typeface="+mn-ea"/>
                <a:cs typeface="+mn-cs"/>
              </a:rPr>
              <a:t>*</a:t>
            </a:r>
            <a:r>
              <a:rPr lang="es-ES" sz="1700" kern="1200" dirty="0">
                <a:latin typeface="+mn-lt"/>
                <a:ea typeface="+mn-ea"/>
                <a:cs typeface="+mn-cs"/>
              </a:rPr>
              <a:t> = 0,9.(1-D). C</a:t>
            </a:r>
            <a:r>
              <a:rPr lang="es-ES" sz="1700" kern="1200" baseline="-25000" dirty="0">
                <a:latin typeface="+mn-lt"/>
                <a:ea typeface="+mn-ea"/>
                <a:cs typeface="+mn-cs"/>
              </a:rPr>
              <a:t>2</a:t>
            </a:r>
            <a:endParaRPr lang="es-UY" sz="1700" kern="1200" dirty="0">
              <a:latin typeface="+mn-lt"/>
              <a:ea typeface="+mn-ea"/>
              <a:cs typeface="+mn-cs"/>
            </a:endParaRPr>
          </a:p>
          <a:p>
            <a:pPr marL="1143000" lvl="3" eaLnBrk="1" hangingPunct="1">
              <a:spcBef>
                <a:spcPts val="350"/>
              </a:spcBef>
              <a:spcAft>
                <a:spcPts val="600"/>
              </a:spcAft>
              <a:buClr>
                <a:srgbClr val="0070C0"/>
              </a:buClr>
              <a:buFont typeface="Wingdings 2" pitchFamily="18" charset="2"/>
              <a:buNone/>
              <a:defRPr/>
            </a:pPr>
            <a:r>
              <a:rPr lang="es-UY" sz="1800" kern="1200" dirty="0">
                <a:latin typeface="+mn-lt"/>
                <a:ea typeface="+mn-ea"/>
                <a:cs typeface="+mn-cs"/>
              </a:rPr>
              <a:t>D: “desvío de la Curva de potencia de la Central garantizada”</a:t>
            </a:r>
          </a:p>
          <a:p>
            <a:pPr marL="858838" lvl="2" eaLnBrk="1" hangingPunct="1">
              <a:spcBef>
                <a:spcPts val="350"/>
              </a:spcBef>
              <a:spcAft>
                <a:spcPts val="600"/>
              </a:spcAft>
              <a:buClr>
                <a:srgbClr val="0070C0"/>
              </a:buClr>
              <a:buSzPct val="100000"/>
              <a:buFont typeface="Wingdings 2" pitchFamily="18" charset="2"/>
              <a:buChar char=""/>
              <a:defRPr/>
            </a:pPr>
            <a:r>
              <a:rPr lang="es-UY" sz="1800" kern="1200" dirty="0" smtClean="0">
                <a:ea typeface="+mn-ea"/>
                <a:cs typeface="+mn-cs"/>
              </a:rPr>
              <a:t>En </a:t>
            </a:r>
            <a:r>
              <a:rPr lang="es-UY" sz="1800" kern="1200" dirty="0">
                <a:ea typeface="+mn-ea"/>
                <a:cs typeface="+mn-cs"/>
              </a:rPr>
              <a:t>caso de que UTE ejerza la opción de compra, el precio de la misma se determinará considerando la cuota </a:t>
            </a:r>
            <a:r>
              <a:rPr lang="es-ES" sz="1800" kern="1200" dirty="0">
                <a:ea typeface="+mn-ea"/>
                <a:cs typeface="+mn-cs"/>
              </a:rPr>
              <a:t>C</a:t>
            </a:r>
            <a:r>
              <a:rPr lang="es-ES" sz="1800" kern="1200" baseline="-25000" dirty="0">
                <a:ea typeface="+mn-ea"/>
                <a:cs typeface="+mn-cs"/>
              </a:rPr>
              <a:t>1</a:t>
            </a:r>
            <a:r>
              <a:rPr lang="es-ES" sz="1800" kern="1200" dirty="0">
                <a:ea typeface="+mn-ea"/>
                <a:cs typeface="+mn-cs"/>
              </a:rPr>
              <a:t>*</a:t>
            </a:r>
            <a:r>
              <a:rPr lang="es-UY" sz="1800" kern="1200" dirty="0">
                <a:ea typeface="+mn-ea"/>
                <a:cs typeface="+mn-cs"/>
              </a:rPr>
              <a:t> reducida.</a:t>
            </a:r>
          </a:p>
        </p:txBody>
      </p:sp>
      <p:sp>
        <p:nvSpPr>
          <p:cNvPr id="24577" name="Rectangle 2"/>
          <p:cNvSpPr>
            <a:spLocks noGrp="1" noChangeArrowheads="1"/>
          </p:cNvSpPr>
          <p:nvPr>
            <p:ph type="title" idx="4294967295"/>
          </p:nvPr>
        </p:nvSpPr>
        <p:spPr>
          <a:xfrm>
            <a:off x="557242" y="571488"/>
            <a:ext cx="8229600" cy="857248"/>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II- Contrato</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2390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39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390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391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391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391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3913" name="9 Marcador de número de diapositiva"/>
          <p:cNvSpPr>
            <a:spLocks noGrp="1"/>
          </p:cNvSpPr>
          <p:nvPr>
            <p:ph type="sldNum" sz="quarter" idx="12"/>
          </p:nvPr>
        </p:nvSpPr>
        <p:spPr>
          <a:xfrm>
            <a:off x="8647113" y="6408738"/>
            <a:ext cx="366712" cy="365125"/>
          </a:xfrm>
          <a:noFill/>
        </p:spPr>
        <p:txBody>
          <a:bodyPr anchor="b"/>
          <a:lstStyle/>
          <a:p>
            <a:pPr eaLnBrk="1" hangingPunct="1"/>
            <a:fld id="{9BE1F4BE-FF1F-4464-B5BE-BF64DF21EA07}" type="slidenum">
              <a:rPr lang="es-ES" sz="1000" smtClean="0">
                <a:solidFill>
                  <a:schemeClr val="tx1"/>
                </a:solidFill>
                <a:latin typeface="Arial" charset="0"/>
              </a:rPr>
              <a:pPr eaLnBrk="1" hangingPunct="1"/>
              <a:t>25</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1000125" y="1428750"/>
            <a:ext cx="7643813" cy="5000646"/>
          </a:xfrm>
        </p:spPr>
        <p:txBody>
          <a:bodyPr>
            <a:normAutofit/>
          </a:bodyPr>
          <a:lstStyle/>
          <a:p>
            <a:pPr eaLnBrk="1" hangingPunct="1">
              <a:buClr>
                <a:schemeClr val="accent2"/>
              </a:buClr>
              <a:buSzPct val="68000"/>
              <a:buNone/>
              <a:defRPr/>
            </a:pPr>
            <a:r>
              <a:rPr lang="es-ES" sz="2400" b="1" dirty="0" smtClean="0"/>
              <a:t>	Penalizaciones</a:t>
            </a:r>
          </a:p>
          <a:p>
            <a:pPr lvl="1" indent="-377825" eaLnBrk="1" hangingPunct="1">
              <a:lnSpc>
                <a:spcPct val="80000"/>
              </a:lnSpc>
              <a:spcBef>
                <a:spcPts val="1200"/>
              </a:spcBef>
              <a:buFont typeface="Courier New" pitchFamily="49" charset="0"/>
              <a:buChar char="o"/>
            </a:pPr>
            <a:r>
              <a:rPr lang="es-UY" sz="2100" dirty="0" smtClean="0"/>
              <a:t>Multa </a:t>
            </a:r>
            <a:r>
              <a:rPr lang="es-UY" sz="2100" dirty="0"/>
              <a:t>por incumplimiento del servicio de operación y mantenimiento de la Central (durante y luego del período de garantía):</a:t>
            </a:r>
            <a:endParaRPr lang="es-ES" sz="2100" dirty="0"/>
          </a:p>
          <a:p>
            <a:pPr lvl="1" indent="-377825" eaLnBrk="1" hangingPunct="1">
              <a:lnSpc>
                <a:spcPct val="80000"/>
              </a:lnSpc>
              <a:buFontTx/>
              <a:buNone/>
            </a:pPr>
            <a:endParaRPr lang="es-ES" sz="700" dirty="0"/>
          </a:p>
          <a:p>
            <a:pPr lvl="2" indent="-428625" eaLnBrk="1" hangingPunct="1">
              <a:lnSpc>
                <a:spcPct val="80000"/>
              </a:lnSpc>
              <a:buClr>
                <a:schemeClr val="accent2"/>
              </a:buClr>
              <a:buSzPct val="80000"/>
            </a:pPr>
            <a:r>
              <a:rPr lang="es-UY" sz="1700" dirty="0"/>
              <a:t>El precio por el cual se multiplicará el defecto de energía resultante del incumplimiento de los niveles mínimos exigidos (disponibilidad o energía producida según corresponda) será de:</a:t>
            </a:r>
          </a:p>
          <a:p>
            <a:pPr lvl="3" indent="-712788" eaLnBrk="1" hangingPunct="1">
              <a:lnSpc>
                <a:spcPct val="80000"/>
              </a:lnSpc>
              <a:buClr>
                <a:srgbClr val="0070C0"/>
              </a:buClr>
              <a:buSzPct val="80000"/>
              <a:buNone/>
            </a:pPr>
            <a:r>
              <a:rPr lang="es-UY" sz="1700" dirty="0" smtClean="0"/>
              <a:t>	 </a:t>
            </a:r>
            <a:r>
              <a:rPr lang="es-UY" sz="1700" dirty="0"/>
              <a:t>110 USD/</a:t>
            </a:r>
            <a:r>
              <a:rPr lang="es-UY" sz="1700" dirty="0" err="1"/>
              <a:t>MWh</a:t>
            </a:r>
            <a:r>
              <a:rPr lang="es-UY" sz="1700" dirty="0"/>
              <a:t>  hasta 31/12/2015</a:t>
            </a:r>
          </a:p>
          <a:p>
            <a:pPr lvl="3" indent="-712788" eaLnBrk="1" hangingPunct="1">
              <a:lnSpc>
                <a:spcPct val="80000"/>
              </a:lnSpc>
              <a:buClr>
                <a:srgbClr val="0070C0"/>
              </a:buClr>
              <a:buSzPct val="80000"/>
              <a:buNone/>
            </a:pPr>
            <a:r>
              <a:rPr lang="es-UY" sz="1700" dirty="0" smtClean="0"/>
              <a:t>	 </a:t>
            </a:r>
            <a:r>
              <a:rPr lang="es-UY" sz="1700" dirty="0"/>
              <a:t>60 USD/</a:t>
            </a:r>
            <a:r>
              <a:rPr lang="es-UY" sz="1700" dirty="0" err="1"/>
              <a:t>MWh</a:t>
            </a:r>
            <a:r>
              <a:rPr lang="es-UY" sz="1700" dirty="0"/>
              <a:t>  a partir de </a:t>
            </a:r>
            <a:r>
              <a:rPr lang="es-UY" sz="1700" dirty="0" smtClean="0"/>
              <a:t>1/1/2016</a:t>
            </a:r>
          </a:p>
          <a:p>
            <a:pPr lvl="3" indent="-712788" eaLnBrk="1" hangingPunct="1">
              <a:lnSpc>
                <a:spcPct val="80000"/>
              </a:lnSpc>
              <a:buClr>
                <a:srgbClr val="0070C0"/>
              </a:buClr>
              <a:buSzPct val="80000"/>
              <a:buNone/>
            </a:pPr>
            <a:endParaRPr lang="es-ES" sz="1000" dirty="0"/>
          </a:p>
          <a:p>
            <a:pPr lvl="1" indent="-377825" eaLnBrk="1" hangingPunct="1">
              <a:lnSpc>
                <a:spcPct val="80000"/>
              </a:lnSpc>
              <a:buFont typeface="Courier New" pitchFamily="49" charset="0"/>
              <a:buChar char="o"/>
            </a:pPr>
            <a:r>
              <a:rPr lang="es-UY" sz="2100" dirty="0"/>
              <a:t>Penalizaciones por otros incumplimientos: </a:t>
            </a:r>
          </a:p>
          <a:p>
            <a:pPr lvl="1" indent="-377825" eaLnBrk="1" hangingPunct="1">
              <a:lnSpc>
                <a:spcPct val="80000"/>
              </a:lnSpc>
              <a:buFont typeface="Wingdings 3" pitchFamily="18" charset="2"/>
              <a:buChar char=""/>
            </a:pPr>
            <a:endParaRPr lang="es-UY" sz="700" dirty="0"/>
          </a:p>
          <a:p>
            <a:pPr lvl="2" indent="-428625" eaLnBrk="1" hangingPunct="1">
              <a:lnSpc>
                <a:spcPct val="80000"/>
              </a:lnSpc>
              <a:buClr>
                <a:schemeClr val="accent2"/>
              </a:buClr>
              <a:buSzPct val="80000"/>
            </a:pPr>
            <a:r>
              <a:rPr lang="es-UY" sz="1700" dirty="0"/>
              <a:t>se aplicarán retenciones de pago o penalizaciones</a:t>
            </a:r>
          </a:p>
          <a:p>
            <a:pPr lvl="2" indent="-539750" eaLnBrk="1" hangingPunct="1">
              <a:lnSpc>
                <a:spcPct val="80000"/>
              </a:lnSpc>
              <a:buClr>
                <a:srgbClr val="0070C0"/>
              </a:buClr>
              <a:buSzPct val="80000"/>
              <a:buFont typeface="Wingdings 3" pitchFamily="18" charset="2"/>
              <a:buChar char=""/>
            </a:pPr>
            <a:endParaRPr lang="es-ES" sz="1700" dirty="0"/>
          </a:p>
          <a:p>
            <a:pPr lvl="1" indent="-377825" eaLnBrk="1" hangingPunct="1">
              <a:lnSpc>
                <a:spcPct val="80000"/>
              </a:lnSpc>
              <a:buClr>
                <a:schemeClr val="accent2"/>
              </a:buClr>
              <a:buFont typeface="Courier New" pitchFamily="49" charset="0"/>
              <a:buChar char="o"/>
            </a:pPr>
            <a:r>
              <a:rPr lang="es-UY" sz="2100" dirty="0"/>
              <a:t>Tope de multas:</a:t>
            </a:r>
          </a:p>
          <a:p>
            <a:pPr lvl="1" indent="-377825" eaLnBrk="1" hangingPunct="1">
              <a:lnSpc>
                <a:spcPct val="80000"/>
              </a:lnSpc>
              <a:buClr>
                <a:srgbClr val="0070C0"/>
              </a:buClr>
              <a:buFont typeface="Wingdings 3" pitchFamily="18" charset="2"/>
              <a:buChar char=""/>
            </a:pPr>
            <a:endParaRPr lang="es-UY" sz="700" dirty="0"/>
          </a:p>
          <a:p>
            <a:pPr lvl="2" indent="-428625" eaLnBrk="1" hangingPunct="1">
              <a:lnSpc>
                <a:spcPct val="80000"/>
              </a:lnSpc>
              <a:buClr>
                <a:schemeClr val="accent2"/>
              </a:buClr>
              <a:buSzPct val="80000"/>
            </a:pPr>
            <a:r>
              <a:rPr lang="es-UY" sz="1700" dirty="0"/>
              <a:t>El total de las penalizaciones no podrá superar el 15% del monto total del contrato.</a:t>
            </a:r>
          </a:p>
        </p:txBody>
      </p:sp>
      <p:sp>
        <p:nvSpPr>
          <p:cNvPr id="24577" name="Rectangle 2"/>
          <p:cNvSpPr>
            <a:spLocks noGrp="1" noChangeArrowheads="1"/>
          </p:cNvSpPr>
          <p:nvPr>
            <p:ph type="title" idx="4294967295"/>
          </p:nvPr>
        </p:nvSpPr>
        <p:spPr>
          <a:xfrm>
            <a:off x="557242" y="571488"/>
            <a:ext cx="8229600" cy="857248"/>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II- Contrato</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2493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49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493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493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493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493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4937" name="9 Marcador de número de diapositiva"/>
          <p:cNvSpPr>
            <a:spLocks noGrp="1"/>
          </p:cNvSpPr>
          <p:nvPr>
            <p:ph type="sldNum" sz="quarter" idx="12"/>
          </p:nvPr>
        </p:nvSpPr>
        <p:spPr>
          <a:xfrm>
            <a:off x="8647113" y="6408738"/>
            <a:ext cx="366712" cy="365125"/>
          </a:xfrm>
          <a:noFill/>
        </p:spPr>
        <p:txBody>
          <a:bodyPr anchor="b"/>
          <a:lstStyle/>
          <a:p>
            <a:pPr eaLnBrk="1" hangingPunct="1"/>
            <a:fld id="{017B67B2-4967-4ADA-A234-1ED8809A555B}" type="slidenum">
              <a:rPr lang="es-ES" sz="1000" smtClean="0">
                <a:solidFill>
                  <a:schemeClr val="tx1"/>
                </a:solidFill>
                <a:latin typeface="Arial" charset="0"/>
              </a:rPr>
              <a:pPr eaLnBrk="1" hangingPunct="1"/>
              <a:t>26</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685800" y="1571612"/>
            <a:ext cx="7772400" cy="4114800"/>
          </a:xfrm>
        </p:spPr>
        <p:txBody>
          <a:bodyPr/>
          <a:lstStyle/>
          <a:p>
            <a:pPr eaLnBrk="1" hangingPunct="1">
              <a:spcBef>
                <a:spcPts val="600"/>
              </a:spcBef>
              <a:spcAft>
                <a:spcPts val="600"/>
              </a:spcAft>
            </a:pPr>
            <a:r>
              <a:rPr lang="es-UY" dirty="0"/>
              <a:t>Cada Central de generación eólica estará constituida por:</a:t>
            </a:r>
          </a:p>
          <a:p>
            <a:pPr lvl="2" eaLnBrk="1" hangingPunct="1">
              <a:spcBef>
                <a:spcPts val="600"/>
              </a:spcBef>
              <a:spcAft>
                <a:spcPts val="600"/>
              </a:spcAft>
              <a:buClr>
                <a:schemeClr val="accent2"/>
              </a:buClr>
              <a:buFont typeface="Courier New" pitchFamily="49" charset="0"/>
              <a:buChar char="o"/>
            </a:pPr>
            <a:r>
              <a:rPr lang="es-UY" dirty="0"/>
              <a:t>Conjunto de aerogeneradores con certificación de tipo, con su sistema de control y auxiliares, para completar la potencia instalada </a:t>
            </a:r>
            <a:r>
              <a:rPr lang="es-UY" dirty="0" smtClean="0"/>
              <a:t>indicada</a:t>
            </a:r>
            <a:endParaRPr lang="es-UY" dirty="0"/>
          </a:p>
          <a:p>
            <a:pPr lvl="2" eaLnBrk="1" hangingPunct="1">
              <a:spcBef>
                <a:spcPts val="600"/>
              </a:spcBef>
              <a:spcAft>
                <a:spcPts val="600"/>
              </a:spcAft>
              <a:buClr>
                <a:schemeClr val="accent2"/>
              </a:buClr>
              <a:buFont typeface="Courier New" pitchFamily="49" charset="0"/>
              <a:buChar char="o"/>
            </a:pPr>
            <a:r>
              <a:rPr lang="es-UY" dirty="0"/>
              <a:t>Estación de control de la </a:t>
            </a:r>
            <a:r>
              <a:rPr lang="es-UY" dirty="0" smtClean="0"/>
              <a:t>Central </a:t>
            </a:r>
            <a:endParaRPr lang="es-UY" dirty="0"/>
          </a:p>
          <a:p>
            <a:pPr lvl="2" eaLnBrk="1" hangingPunct="1">
              <a:spcBef>
                <a:spcPts val="600"/>
              </a:spcBef>
              <a:spcAft>
                <a:spcPts val="600"/>
              </a:spcAft>
              <a:buClr>
                <a:schemeClr val="accent2"/>
              </a:buClr>
              <a:buFont typeface="Courier New" pitchFamily="49" charset="0"/>
              <a:buChar char="o"/>
            </a:pPr>
            <a:r>
              <a:rPr lang="es-UY" dirty="0"/>
              <a:t>Instalaciones eléctricas, incluyendo el transformador de alta tensión, y las secciones de maniobra que conectan el transformador con las instalaciones de ciento cincuenta (150) </a:t>
            </a:r>
            <a:r>
              <a:rPr lang="es-UY" dirty="0" err="1"/>
              <a:t>kV</a:t>
            </a:r>
            <a:r>
              <a:rPr lang="es-UY" dirty="0"/>
              <a:t> de </a:t>
            </a:r>
            <a:r>
              <a:rPr lang="es-UY" dirty="0" smtClean="0"/>
              <a:t>UTE </a:t>
            </a:r>
            <a:endParaRPr lang="es-UY" dirty="0"/>
          </a:p>
        </p:txBody>
      </p:sp>
      <p:sp>
        <p:nvSpPr>
          <p:cNvPr id="3" name="2 Título"/>
          <p:cNvSpPr>
            <a:spLocks noGrp="1"/>
          </p:cNvSpPr>
          <p:nvPr>
            <p:ph type="title" idx="4294967295"/>
          </p:nvPr>
        </p:nvSpPr>
        <p:spPr>
          <a:xfrm>
            <a:off x="457200" y="274638"/>
            <a:ext cx="8229600" cy="1143000"/>
          </a:xfrm>
          <a:noFill/>
          <a:ln/>
        </p:spPr>
        <p:txBody>
          <a:bodyPr rtlCol="0">
            <a:normAutofit fontScale="90000"/>
            <a:scene3d>
              <a:camera prst="orthographicFront"/>
              <a:lightRig rig="soft" dir="t"/>
            </a:scene3d>
            <a:sp3d prstMaterial="softEdge">
              <a:bevelT w="25400" h="25400"/>
            </a:sp3d>
          </a:bodyPr>
          <a:lstStyle/>
          <a:p>
            <a:pPr algn="l" eaLnBrk="1" hangingPunct="1">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III – Central generadora</a:t>
            </a:r>
          </a:p>
        </p:txBody>
      </p:sp>
      <p:sp>
        <p:nvSpPr>
          <p:cNvPr id="125955" name="3 Marcador de número de diapositiva"/>
          <p:cNvSpPr>
            <a:spLocks noGrp="1"/>
          </p:cNvSpPr>
          <p:nvPr>
            <p:ph type="sldNum" sz="quarter" idx="12"/>
          </p:nvPr>
        </p:nvSpPr>
        <p:spPr>
          <a:xfrm>
            <a:off x="8647113" y="6408738"/>
            <a:ext cx="366712" cy="365125"/>
          </a:xfrm>
          <a:noFill/>
        </p:spPr>
        <p:txBody>
          <a:bodyPr anchor="b"/>
          <a:lstStyle/>
          <a:p>
            <a:pPr eaLnBrk="1" hangingPunct="1"/>
            <a:fld id="{2E320983-A383-400B-B475-48A69099E438}" type="slidenum">
              <a:rPr lang="es-ES" sz="1000" smtClean="0">
                <a:solidFill>
                  <a:schemeClr val="tx1"/>
                </a:solidFill>
                <a:latin typeface="Arial" charset="0"/>
              </a:rPr>
              <a:pPr eaLnBrk="1" hangingPunct="1"/>
              <a:t>27</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p:txBody>
          <a:bodyPr/>
          <a:lstStyle/>
          <a:p>
            <a:pPr lvl="2" eaLnBrk="1" hangingPunct="1">
              <a:spcBef>
                <a:spcPts val="600"/>
              </a:spcBef>
              <a:spcAft>
                <a:spcPts val="600"/>
              </a:spcAft>
              <a:buClr>
                <a:schemeClr val="accent2"/>
              </a:buClr>
              <a:buFont typeface="Courier New" pitchFamily="49" charset="0"/>
              <a:buChar char="o"/>
            </a:pPr>
            <a:r>
              <a:rPr lang="es-UY" dirty="0"/>
              <a:t>Un mástil meteorológico equipado para la medición de velocidad y dirección de viento, temperatura del aire y presión atmosférica, a la altura de los bujes de los aerogeneradores,</a:t>
            </a:r>
          </a:p>
          <a:p>
            <a:pPr lvl="2" eaLnBrk="1" hangingPunct="1">
              <a:spcBef>
                <a:spcPts val="600"/>
              </a:spcBef>
              <a:spcAft>
                <a:spcPts val="600"/>
              </a:spcAft>
              <a:buClr>
                <a:schemeClr val="accent2"/>
              </a:buClr>
              <a:buFont typeface="Courier New" pitchFamily="49" charset="0"/>
              <a:buChar char="o"/>
            </a:pPr>
            <a:r>
              <a:rPr lang="es-UY" dirty="0"/>
              <a:t>Construcción y/o acondicionamiento de los accesos a la Central  y a cada uno de los aerogeneradores.</a:t>
            </a:r>
          </a:p>
        </p:txBody>
      </p:sp>
      <p:sp>
        <p:nvSpPr>
          <p:cNvPr id="3" name="2 Título"/>
          <p:cNvSpPr>
            <a:spLocks noGrp="1"/>
          </p:cNvSpPr>
          <p:nvPr>
            <p:ph type="title" idx="4294967295"/>
          </p:nvPr>
        </p:nvSpPr>
        <p:spPr>
          <a:xfrm>
            <a:off x="457200" y="274638"/>
            <a:ext cx="8229600" cy="1143000"/>
          </a:xfrm>
          <a:noFill/>
          <a:ln/>
        </p:spPr>
        <p:txBody>
          <a:bodyPr rtlCol="0">
            <a:normAutofit fontScale="90000"/>
            <a:scene3d>
              <a:camera prst="orthographicFront"/>
              <a:lightRig rig="soft" dir="t"/>
            </a:scene3d>
            <a:sp3d prstMaterial="softEdge">
              <a:bevelT w="25400" h="25400"/>
            </a:sp3d>
          </a:bodyPr>
          <a:lstStyle/>
          <a:p>
            <a:pPr algn="l" eaLnBrk="1" hangingPunct="1">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III – Central generadora</a:t>
            </a:r>
          </a:p>
        </p:txBody>
      </p:sp>
      <p:sp>
        <p:nvSpPr>
          <p:cNvPr id="126979" name="3 Marcador de número de diapositiva"/>
          <p:cNvSpPr>
            <a:spLocks noGrp="1"/>
          </p:cNvSpPr>
          <p:nvPr>
            <p:ph type="sldNum" sz="quarter" idx="12"/>
          </p:nvPr>
        </p:nvSpPr>
        <p:spPr>
          <a:xfrm>
            <a:off x="8647113" y="6408738"/>
            <a:ext cx="366712" cy="365125"/>
          </a:xfrm>
          <a:noFill/>
        </p:spPr>
        <p:txBody>
          <a:bodyPr anchor="b"/>
          <a:lstStyle/>
          <a:p>
            <a:pPr eaLnBrk="1" hangingPunct="1"/>
            <a:fld id="{A9A7D922-C3C5-4FB3-9746-E82512ABE285}" type="slidenum">
              <a:rPr lang="es-ES" sz="1000" smtClean="0">
                <a:solidFill>
                  <a:schemeClr val="tx1"/>
                </a:solidFill>
                <a:latin typeface="Arial" charset="0"/>
              </a:rPr>
              <a:pPr eaLnBrk="1" hangingPunct="1"/>
              <a:t>28</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685800" y="1714488"/>
            <a:ext cx="7772400" cy="4114800"/>
          </a:xfrm>
        </p:spPr>
        <p:txBody>
          <a:bodyPr/>
          <a:lstStyle/>
          <a:p>
            <a:pPr eaLnBrk="1" hangingPunct="1">
              <a:spcBef>
                <a:spcPts val="600"/>
              </a:spcBef>
              <a:spcAft>
                <a:spcPts val="600"/>
              </a:spcAft>
              <a:buClr>
                <a:schemeClr val="accent2"/>
              </a:buClr>
              <a:buNone/>
            </a:pPr>
            <a:r>
              <a:rPr lang="es-UY" b="1" dirty="0"/>
              <a:t>El leasing operativo incluye</a:t>
            </a:r>
            <a:r>
              <a:rPr lang="es-UY" dirty="0"/>
              <a:t>:</a:t>
            </a:r>
          </a:p>
          <a:p>
            <a:pPr eaLnBrk="1" hangingPunct="1">
              <a:spcBef>
                <a:spcPts val="600"/>
              </a:spcBef>
              <a:spcAft>
                <a:spcPts val="600"/>
              </a:spcAft>
              <a:buClr>
                <a:schemeClr val="accent2"/>
              </a:buClr>
              <a:buFont typeface="Courier New" pitchFamily="49" charset="0"/>
              <a:buChar char="o"/>
            </a:pPr>
            <a:r>
              <a:rPr lang="es-UY" sz="2100" dirty="0"/>
              <a:t>La operación y mantenimiento durante el período de garantía la Central, así como el suministro de todos los repuestos, consumibles y trabajos requeridos para su ejecución,</a:t>
            </a:r>
          </a:p>
          <a:p>
            <a:pPr eaLnBrk="1" hangingPunct="1">
              <a:spcBef>
                <a:spcPts val="600"/>
              </a:spcBef>
              <a:spcAft>
                <a:spcPts val="600"/>
              </a:spcAft>
              <a:buClr>
                <a:schemeClr val="accent2"/>
              </a:buClr>
              <a:buFont typeface="Courier New" pitchFamily="49" charset="0"/>
              <a:buChar char="o"/>
            </a:pPr>
            <a:r>
              <a:rPr lang="es-UY" sz="2100" dirty="0"/>
              <a:t>La capacitación del personal de UTE que supervisará (seguimiento y contralor) la O&amp;M,</a:t>
            </a:r>
          </a:p>
          <a:p>
            <a:pPr eaLnBrk="1" hangingPunct="1">
              <a:spcBef>
                <a:spcPts val="600"/>
              </a:spcBef>
              <a:spcAft>
                <a:spcPts val="600"/>
              </a:spcAft>
              <a:buClr>
                <a:schemeClr val="accent2"/>
              </a:buClr>
              <a:buFont typeface="Courier New" pitchFamily="49" charset="0"/>
              <a:buChar char="o"/>
            </a:pPr>
            <a:r>
              <a:rPr lang="es-UY" sz="2100" dirty="0"/>
              <a:t>Entrega a UTE de toda la documentación de las instalaciones necesaria para la correcta operación y mantenimiento de la Central.</a:t>
            </a:r>
          </a:p>
        </p:txBody>
      </p:sp>
      <p:sp>
        <p:nvSpPr>
          <p:cNvPr id="3" name="2 Título"/>
          <p:cNvSpPr>
            <a:spLocks noGrp="1"/>
          </p:cNvSpPr>
          <p:nvPr>
            <p:ph type="title" idx="4294967295"/>
          </p:nvPr>
        </p:nvSpPr>
        <p:spPr>
          <a:xfrm>
            <a:off x="457200" y="274638"/>
            <a:ext cx="8229600" cy="1143000"/>
          </a:xfrm>
          <a:noFill/>
          <a:ln/>
        </p:spPr>
        <p:txBody>
          <a:bodyPr rtlCol="0">
            <a:normAutofit fontScale="90000"/>
            <a:scene3d>
              <a:camera prst="orthographicFront"/>
              <a:lightRig rig="soft" dir="t"/>
            </a:scene3d>
            <a:sp3d prstMaterial="softEdge">
              <a:bevelT w="25400" h="25400"/>
            </a:sp3d>
          </a:bodyPr>
          <a:lstStyle/>
          <a:p>
            <a:pPr algn="l" eaLnBrk="1" hangingPunct="1">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III – Central generadora</a:t>
            </a:r>
          </a:p>
        </p:txBody>
      </p:sp>
      <p:sp>
        <p:nvSpPr>
          <p:cNvPr id="128003" name="3 Marcador de número de diapositiva"/>
          <p:cNvSpPr>
            <a:spLocks noGrp="1"/>
          </p:cNvSpPr>
          <p:nvPr>
            <p:ph type="sldNum" sz="quarter" idx="12"/>
          </p:nvPr>
        </p:nvSpPr>
        <p:spPr>
          <a:xfrm>
            <a:off x="8647113" y="6408738"/>
            <a:ext cx="366712" cy="365125"/>
          </a:xfrm>
          <a:noFill/>
        </p:spPr>
        <p:txBody>
          <a:bodyPr anchor="b"/>
          <a:lstStyle/>
          <a:p>
            <a:pPr eaLnBrk="1" hangingPunct="1"/>
            <a:fld id="{D9CF0724-507D-4DE7-A1FE-329C39545293}" type="slidenum">
              <a:rPr lang="es-ES" sz="1000" smtClean="0">
                <a:solidFill>
                  <a:schemeClr val="tx1"/>
                </a:solidFill>
                <a:latin typeface="Arial" charset="0"/>
              </a:rPr>
              <a:pPr eaLnBrk="1" hangingPunct="1"/>
              <a:t>29</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4294967295"/>
          </p:nvPr>
        </p:nvSpPr>
        <p:spPr>
          <a:xfrm>
            <a:off x="1000125" y="1500207"/>
            <a:ext cx="7358063" cy="4714875"/>
          </a:xfrm>
        </p:spPr>
        <p:txBody>
          <a:bodyPr/>
          <a:lstStyle/>
          <a:p>
            <a:pPr eaLnBrk="1" hangingPunct="1">
              <a:buFontTx/>
              <a:buNone/>
            </a:pPr>
            <a:r>
              <a:rPr lang="es-ES_tradnl" dirty="0"/>
              <a:t>El pliego consta de los siguientes documentos:</a:t>
            </a:r>
          </a:p>
          <a:p>
            <a:pPr eaLnBrk="1" hangingPunct="1">
              <a:buFontTx/>
              <a:buNone/>
            </a:pPr>
            <a:endParaRPr lang="es-ES_tradnl" sz="1200" dirty="0"/>
          </a:p>
          <a:p>
            <a:pPr eaLnBrk="1" hangingPunct="1"/>
            <a:r>
              <a:rPr lang="es-ES_tradnl" sz="2500" dirty="0"/>
              <a:t>VOLUMEN I: Instrucciones a los oferentes</a:t>
            </a:r>
          </a:p>
          <a:p>
            <a:pPr eaLnBrk="1" hangingPunct="1"/>
            <a:endParaRPr lang="es-ES_tradnl" sz="1400" dirty="0"/>
          </a:p>
          <a:p>
            <a:pPr eaLnBrk="1" hangingPunct="1"/>
            <a:r>
              <a:rPr lang="es-ES_tradnl" sz="2500" dirty="0"/>
              <a:t>VOLUMEN II: Condiciones contractuales</a:t>
            </a:r>
          </a:p>
          <a:p>
            <a:pPr eaLnBrk="1" hangingPunct="1"/>
            <a:endParaRPr lang="es-ES_tradnl" sz="1400" dirty="0"/>
          </a:p>
          <a:p>
            <a:pPr eaLnBrk="1" hangingPunct="1"/>
            <a:r>
              <a:rPr lang="es-ES_tradnl" sz="2500" dirty="0"/>
              <a:t>VOLUMEN III: Condiciones técnicas de las centrales de generación eólica</a:t>
            </a:r>
          </a:p>
          <a:p>
            <a:pPr eaLnBrk="1" hangingPunct="1"/>
            <a:endParaRPr lang="es-ES_tradnl" sz="1400" dirty="0"/>
          </a:p>
          <a:p>
            <a:pPr eaLnBrk="1" hangingPunct="1"/>
            <a:r>
              <a:rPr lang="es-ES_tradnl" sz="2500" dirty="0"/>
              <a:t>VOLUMEN IV: Condiciones técnicas para el servicio de O&amp;M</a:t>
            </a:r>
          </a:p>
        </p:txBody>
      </p:sp>
      <p:sp>
        <p:nvSpPr>
          <p:cNvPr id="24577" name="Rectangle 2"/>
          <p:cNvSpPr>
            <a:spLocks noGrp="1" noChangeArrowheads="1"/>
          </p:cNvSpPr>
          <p:nvPr>
            <p:ph type="title" idx="4294967295"/>
          </p:nvPr>
        </p:nvSpPr>
        <p:spPr>
          <a:xfrm>
            <a:off x="557242" y="642926"/>
            <a:ext cx="8229600" cy="857248"/>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ES_tradnl" sz="4100" kern="1200" dirty="0">
                <a:solidFill>
                  <a:schemeClr val="tx2"/>
                </a:solidFill>
                <a:effectLst>
                  <a:outerShdw blurRad="31750" dist="25400" dir="5400000" algn="tl" rotWithShape="0">
                    <a:srgbClr val="000000">
                      <a:alpha val="25000"/>
                    </a:srgbClr>
                  </a:outerShdw>
                </a:effectLst>
                <a:latin typeface="+mj-lt"/>
                <a:ea typeface="+mj-ea"/>
                <a:cs typeface="+mj-cs"/>
              </a:rPr>
              <a:t>Estructura</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6387" name="3 Marcador de número de diapositiva"/>
          <p:cNvSpPr>
            <a:spLocks noGrp="1"/>
          </p:cNvSpPr>
          <p:nvPr>
            <p:ph type="sldNum" sz="quarter" idx="12"/>
          </p:nvPr>
        </p:nvSpPr>
        <p:spPr>
          <a:xfrm>
            <a:off x="8647113" y="6408738"/>
            <a:ext cx="366712" cy="365125"/>
          </a:xfrm>
          <a:noFill/>
        </p:spPr>
        <p:txBody>
          <a:bodyPr anchor="b"/>
          <a:lstStyle/>
          <a:p>
            <a:pPr eaLnBrk="1" hangingPunct="1"/>
            <a:fld id="{3A1BA37A-5140-448B-B5F0-4421DB3C1E9A}" type="slidenum">
              <a:rPr lang="es-ES" sz="1000" smtClean="0">
                <a:solidFill>
                  <a:schemeClr val="tx1"/>
                </a:solidFill>
                <a:latin typeface="Arial" charset="0"/>
              </a:rPr>
              <a:pPr eaLnBrk="1" hangingPunct="1"/>
              <a:t>3</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642910" y="1928802"/>
            <a:ext cx="7772400" cy="4114800"/>
          </a:xfrm>
        </p:spPr>
        <p:txBody>
          <a:bodyPr/>
          <a:lstStyle/>
          <a:p>
            <a:pPr eaLnBrk="1" hangingPunct="1">
              <a:spcBef>
                <a:spcPts val="600"/>
              </a:spcBef>
              <a:spcAft>
                <a:spcPts val="600"/>
              </a:spcAft>
              <a:buClr>
                <a:srgbClr val="1FAECD"/>
              </a:buClr>
            </a:pPr>
            <a:endParaRPr lang="es-UY" dirty="0"/>
          </a:p>
          <a:p>
            <a:pPr eaLnBrk="1" hangingPunct="1">
              <a:spcBef>
                <a:spcPts val="600"/>
              </a:spcBef>
              <a:spcAft>
                <a:spcPts val="600"/>
              </a:spcAft>
              <a:buClr>
                <a:schemeClr val="accent2"/>
              </a:buClr>
              <a:buFont typeface="Courier New" pitchFamily="49" charset="0"/>
              <a:buChar char="o"/>
            </a:pPr>
            <a:r>
              <a:rPr lang="es-UY" sz="2100" dirty="0"/>
              <a:t>La puesta en operación de las instalaciones de la Central podrá realizarse por Bloques de aerogeneradores, en cuyo caso el pago de la cuota de leasing operativo será la cuota parte correspondiente a la potencia media mensual de los bloques en operación industrial </a:t>
            </a:r>
          </a:p>
        </p:txBody>
      </p:sp>
      <p:sp>
        <p:nvSpPr>
          <p:cNvPr id="3" name="2 Título"/>
          <p:cNvSpPr>
            <a:spLocks noGrp="1"/>
          </p:cNvSpPr>
          <p:nvPr>
            <p:ph type="title" idx="4294967295"/>
          </p:nvPr>
        </p:nvSpPr>
        <p:spPr>
          <a:xfrm>
            <a:off x="457200" y="274638"/>
            <a:ext cx="8229600" cy="1143000"/>
          </a:xfrm>
          <a:noFill/>
          <a:ln/>
        </p:spPr>
        <p:txBody>
          <a:bodyPr rtlCol="0">
            <a:normAutofit fontScale="90000"/>
            <a:scene3d>
              <a:camera prst="orthographicFront"/>
              <a:lightRig rig="soft" dir="t"/>
            </a:scene3d>
            <a:sp3d prstMaterial="softEdge">
              <a:bevelT w="25400" h="25400"/>
            </a:sp3d>
          </a:bodyPr>
          <a:lstStyle/>
          <a:p>
            <a:pPr algn="l" eaLnBrk="1" hangingPunct="1">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III – Central generadora</a:t>
            </a:r>
          </a:p>
        </p:txBody>
      </p:sp>
      <p:sp>
        <p:nvSpPr>
          <p:cNvPr id="129027" name="3 Marcador de número de diapositiva"/>
          <p:cNvSpPr>
            <a:spLocks noGrp="1"/>
          </p:cNvSpPr>
          <p:nvPr>
            <p:ph type="sldNum" sz="quarter" idx="12"/>
          </p:nvPr>
        </p:nvSpPr>
        <p:spPr>
          <a:xfrm>
            <a:off x="8647113" y="6408738"/>
            <a:ext cx="366712" cy="365125"/>
          </a:xfrm>
          <a:noFill/>
        </p:spPr>
        <p:txBody>
          <a:bodyPr anchor="b"/>
          <a:lstStyle/>
          <a:p>
            <a:pPr eaLnBrk="1" hangingPunct="1"/>
            <a:fld id="{9822524B-F3FA-4921-8E35-5627E883DC8F}" type="slidenum">
              <a:rPr lang="es-ES" sz="1000" smtClean="0">
                <a:solidFill>
                  <a:schemeClr val="tx1"/>
                </a:solidFill>
                <a:latin typeface="Arial" charset="0"/>
              </a:rPr>
              <a:pPr eaLnBrk="1" hangingPunct="1"/>
              <a:t>30</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1000125" y="1500208"/>
            <a:ext cx="7643813" cy="4571998"/>
          </a:xfrm>
        </p:spPr>
        <p:txBody>
          <a:bodyPr>
            <a:normAutofit fontScale="92500"/>
          </a:bodyPr>
          <a:lstStyle/>
          <a:p>
            <a:pPr eaLnBrk="1" hangingPunct="1">
              <a:lnSpc>
                <a:spcPct val="90000"/>
              </a:lnSpc>
              <a:spcBef>
                <a:spcPts val="350"/>
              </a:spcBef>
              <a:spcAft>
                <a:spcPts val="600"/>
              </a:spcAft>
              <a:buNone/>
            </a:pPr>
            <a:r>
              <a:rPr lang="es-ES" sz="2600" b="1" dirty="0"/>
              <a:t>Alcance</a:t>
            </a:r>
            <a:r>
              <a:rPr lang="es-ES" sz="2600" dirty="0">
                <a:latin typeface="Arial" charset="0"/>
                <a:cs typeface="Arial" charset="0"/>
              </a:rPr>
              <a:t>:</a:t>
            </a:r>
          </a:p>
          <a:p>
            <a:pPr marL="538163" lvl="1" indent="-450850" eaLnBrk="1" hangingPunct="1">
              <a:lnSpc>
                <a:spcPct val="90000"/>
              </a:lnSpc>
              <a:spcBef>
                <a:spcPts val="600"/>
              </a:spcBef>
              <a:spcAft>
                <a:spcPts val="600"/>
              </a:spcAft>
              <a:buClr>
                <a:schemeClr val="accent2"/>
              </a:buClr>
              <a:buFont typeface="Courier New" pitchFamily="49" charset="0"/>
              <a:buChar char="o"/>
            </a:pPr>
            <a:r>
              <a:rPr lang="es-ES" sz="2200" b="1" dirty="0"/>
              <a:t>Mantenimiento programado y correctivo </a:t>
            </a:r>
            <a:r>
              <a:rPr lang="es-ES" sz="2200" dirty="0"/>
              <a:t>y las </a:t>
            </a:r>
            <a:r>
              <a:rPr lang="es-UY" sz="2200" dirty="0"/>
              <a:t>mejoras de las instalaciones (aerogeneradores, cables subterráneos, Centro de Control, Torre meteorológica e instalaciones eléctricas incluyendo </a:t>
            </a:r>
            <a:r>
              <a:rPr lang="es-ES" sz="2200" dirty="0"/>
              <a:t>la subestación elevadora hasta la tensión de trasmisión (150 </a:t>
            </a:r>
            <a:r>
              <a:rPr lang="es-ES" sz="2200" dirty="0" err="1"/>
              <a:t>kV</a:t>
            </a:r>
            <a:r>
              <a:rPr lang="es-ES" sz="2200" dirty="0"/>
              <a:t>) y la línea hasta la entrada al puesto de corte y medida de UTE), de modo de cumplir con los niveles de disponibilidad y producción exigidos</a:t>
            </a:r>
            <a:r>
              <a:rPr lang="es-UY" sz="2200" dirty="0"/>
              <a:t>.</a:t>
            </a:r>
          </a:p>
          <a:p>
            <a:pPr marL="538163" lvl="1" indent="-450850" eaLnBrk="1" hangingPunct="1">
              <a:lnSpc>
                <a:spcPct val="90000"/>
              </a:lnSpc>
              <a:spcBef>
                <a:spcPts val="600"/>
              </a:spcBef>
              <a:spcAft>
                <a:spcPts val="600"/>
              </a:spcAft>
              <a:buClr>
                <a:schemeClr val="accent2"/>
              </a:buClr>
              <a:buFont typeface="Courier New" pitchFamily="49" charset="0"/>
              <a:buChar char="o"/>
            </a:pPr>
            <a:r>
              <a:rPr lang="es-UY" sz="2200" dirty="0"/>
              <a:t>El suministro e instalación de todos los </a:t>
            </a:r>
            <a:r>
              <a:rPr lang="es-UY" sz="2200" b="1" dirty="0"/>
              <a:t>repuestos, consumibles y herramientas </a:t>
            </a:r>
            <a:r>
              <a:rPr lang="es-UY" sz="2200" dirty="0"/>
              <a:t>necesarios para el cumplimiento del Contrato.</a:t>
            </a:r>
          </a:p>
          <a:p>
            <a:pPr marL="538163" lvl="1" indent="-450850" eaLnBrk="1" hangingPunct="1">
              <a:lnSpc>
                <a:spcPct val="90000"/>
              </a:lnSpc>
              <a:spcBef>
                <a:spcPts val="600"/>
              </a:spcBef>
              <a:spcAft>
                <a:spcPts val="600"/>
              </a:spcAft>
              <a:buClr>
                <a:schemeClr val="accent2"/>
              </a:buClr>
              <a:buFont typeface="Courier New" pitchFamily="49" charset="0"/>
              <a:buChar char="o"/>
            </a:pPr>
            <a:r>
              <a:rPr lang="es-UY" sz="2200" dirty="0"/>
              <a:t>Los </a:t>
            </a:r>
            <a:r>
              <a:rPr lang="es-UY" sz="2200" b="1" dirty="0"/>
              <a:t>informes</a:t>
            </a:r>
            <a:r>
              <a:rPr lang="es-UY" sz="2200" dirty="0"/>
              <a:t> de explotación (estado operativo, producción, servicios realizados, etc.) y actualización de documentación de las </a:t>
            </a:r>
            <a:r>
              <a:rPr lang="es-UY" sz="2200" dirty="0" smtClean="0"/>
              <a:t>instalaciones.</a:t>
            </a:r>
            <a:endParaRPr lang="es-UY" sz="2200" dirty="0"/>
          </a:p>
          <a:p>
            <a:pPr eaLnBrk="1" hangingPunct="1">
              <a:lnSpc>
                <a:spcPct val="90000"/>
              </a:lnSpc>
              <a:buClr>
                <a:srgbClr val="1FAECD"/>
              </a:buClr>
            </a:pPr>
            <a:endParaRPr lang="es-ES" sz="1900" dirty="0"/>
          </a:p>
        </p:txBody>
      </p:sp>
      <p:sp>
        <p:nvSpPr>
          <p:cNvPr id="24577" name="Rectangle 2"/>
          <p:cNvSpPr>
            <a:spLocks noGrp="1" noChangeArrowheads="1"/>
          </p:cNvSpPr>
          <p:nvPr>
            <p:ph type="title" idx="4294967295"/>
          </p:nvPr>
        </p:nvSpPr>
        <p:spPr>
          <a:xfrm>
            <a:off x="557242" y="571488"/>
            <a:ext cx="8229600" cy="857248"/>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IV- O&amp;M</a:t>
            </a:r>
            <a:endParaRPr lang="es-ES" sz="4100"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300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00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005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00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0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00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0057" name="9 Marcador de número de diapositiva"/>
          <p:cNvSpPr>
            <a:spLocks noGrp="1"/>
          </p:cNvSpPr>
          <p:nvPr>
            <p:ph type="sldNum" sz="quarter" idx="12"/>
          </p:nvPr>
        </p:nvSpPr>
        <p:spPr>
          <a:xfrm>
            <a:off x="8647113" y="6408738"/>
            <a:ext cx="366712" cy="365125"/>
          </a:xfrm>
          <a:noFill/>
        </p:spPr>
        <p:txBody>
          <a:bodyPr anchor="b"/>
          <a:lstStyle/>
          <a:p>
            <a:pPr eaLnBrk="1" hangingPunct="1"/>
            <a:fld id="{CD3777BB-92F1-44A1-AA9F-9BAC37F1C4E8}" type="slidenum">
              <a:rPr lang="es-ES" sz="1000" smtClean="0">
                <a:solidFill>
                  <a:schemeClr val="tx1"/>
                </a:solidFill>
                <a:latin typeface="Arial" charset="0"/>
              </a:rPr>
              <a:pPr eaLnBrk="1" hangingPunct="1"/>
              <a:t>31</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685800" y="1643050"/>
            <a:ext cx="7772400" cy="4114800"/>
          </a:xfrm>
        </p:spPr>
        <p:txBody>
          <a:bodyPr/>
          <a:lstStyle/>
          <a:p>
            <a:pPr eaLnBrk="1" hangingPunct="1">
              <a:buNone/>
            </a:pPr>
            <a:r>
              <a:rPr lang="es-UY" sz="2400" b="1" dirty="0" smtClean="0">
                <a:cs typeface="Arial" charset="0"/>
              </a:rPr>
              <a:t>	Alcance:</a:t>
            </a:r>
          </a:p>
          <a:p>
            <a:pPr marL="538163" lvl="1" indent="-450850" eaLnBrk="1" hangingPunct="1">
              <a:buFont typeface="Courier New" pitchFamily="49" charset="0"/>
              <a:buChar char="o"/>
            </a:pPr>
            <a:r>
              <a:rPr lang="es-UY" sz="2000" dirty="0" smtClean="0">
                <a:cs typeface="Arial" charset="0"/>
              </a:rPr>
              <a:t>Los </a:t>
            </a:r>
            <a:r>
              <a:rPr lang="es-UY" sz="2000" b="1" dirty="0">
                <a:cs typeface="Arial" charset="0"/>
              </a:rPr>
              <a:t>Servicios adicionales</a:t>
            </a:r>
            <a:r>
              <a:rPr lang="es-UY" sz="2000" dirty="0">
                <a:cs typeface="Arial" charset="0"/>
              </a:rPr>
              <a:t>. Cualquier servicio o reparación requeridos como resultado </a:t>
            </a:r>
            <a:r>
              <a:rPr lang="es-UY" sz="2000" dirty="0" smtClean="0">
                <a:cs typeface="Arial" charset="0"/>
              </a:rPr>
              <a:t>de:</a:t>
            </a:r>
          </a:p>
          <a:p>
            <a:pPr marL="989013" lvl="2" indent="-450850" eaLnBrk="1" hangingPunct="1">
              <a:spcAft>
                <a:spcPts val="600"/>
              </a:spcAft>
              <a:buClr>
                <a:schemeClr val="accent2"/>
              </a:buClr>
            </a:pPr>
            <a:r>
              <a:rPr lang="es-UY" sz="1800" dirty="0" smtClean="0">
                <a:cs typeface="Arial" charset="0"/>
              </a:rPr>
              <a:t>un </a:t>
            </a:r>
            <a:r>
              <a:rPr lang="es-UY" sz="1800" dirty="0">
                <a:cs typeface="Arial" charset="0"/>
              </a:rPr>
              <a:t>evento, pérdida, daño, estado o circunstancia que sea identificada como riesgo de UTE (no imputable al Contratista) lo que será pagado con cargo a </a:t>
            </a:r>
            <a:r>
              <a:rPr lang="es-UY" sz="1800" dirty="0" smtClean="0">
                <a:cs typeface="Arial" charset="0"/>
              </a:rPr>
              <a:t>imprevistos</a:t>
            </a:r>
          </a:p>
          <a:p>
            <a:pPr marL="989013" lvl="2" indent="-450850" eaLnBrk="1" hangingPunct="1">
              <a:spcAft>
                <a:spcPts val="600"/>
              </a:spcAft>
              <a:buClr>
                <a:schemeClr val="accent2"/>
              </a:buClr>
            </a:pPr>
            <a:r>
              <a:rPr lang="es-UY" sz="1800" dirty="0" smtClean="0">
                <a:cs typeface="Arial" charset="0"/>
              </a:rPr>
              <a:t>hecho</a:t>
            </a:r>
            <a:r>
              <a:rPr lang="es-UY" sz="1800" dirty="0">
                <a:cs typeface="Arial" charset="0"/>
              </a:rPr>
              <a:t>, estado o circunstancia que se encuentre cubierto por una póliza o pólizas de seguros  </a:t>
            </a:r>
          </a:p>
          <a:p>
            <a:pPr marL="538163" lvl="1" indent="-450850" eaLnBrk="1" hangingPunct="1">
              <a:buClr>
                <a:schemeClr val="accent2"/>
              </a:buClr>
              <a:buFont typeface="Courier New" pitchFamily="49" charset="0"/>
              <a:buChar char="o"/>
            </a:pPr>
            <a:r>
              <a:rPr lang="es-UY" sz="2000" dirty="0">
                <a:cs typeface="Arial" charset="0"/>
              </a:rPr>
              <a:t>La vigilancia a distancia 24 horas al día, con respuesta remota o en sitio según corresponda</a:t>
            </a:r>
          </a:p>
          <a:p>
            <a:pPr marL="538163" lvl="1" indent="-450850" eaLnBrk="1" hangingPunct="1">
              <a:buClr>
                <a:schemeClr val="accent2"/>
              </a:buClr>
              <a:buFont typeface="Courier New" pitchFamily="49" charset="0"/>
              <a:buChar char="o"/>
            </a:pPr>
            <a:r>
              <a:rPr lang="es-UY" sz="2000" dirty="0">
                <a:cs typeface="Arial" charset="0"/>
              </a:rPr>
              <a:t>Formación del personal de UTE que se encargará de la explotación de la Central al vencimiento del Contrato</a:t>
            </a:r>
          </a:p>
        </p:txBody>
      </p:sp>
      <p:sp>
        <p:nvSpPr>
          <p:cNvPr id="3" name="2 Título"/>
          <p:cNvSpPr>
            <a:spLocks noGrp="1"/>
          </p:cNvSpPr>
          <p:nvPr>
            <p:ph type="title" idx="4294967295"/>
          </p:nvPr>
        </p:nvSpPr>
        <p:spPr>
          <a:xfrm>
            <a:off x="457200" y="274638"/>
            <a:ext cx="8229600" cy="1143000"/>
          </a:xfrm>
          <a:noFill/>
          <a:ln/>
        </p:spPr>
        <p:txBody>
          <a:bodyPr rtlCol="0">
            <a:normAutofit/>
            <a:scene3d>
              <a:camera prst="orthographicFront"/>
              <a:lightRig rig="soft" dir="t"/>
            </a:scene3d>
            <a:sp3d prstMaterial="softEdge">
              <a:bevelT w="25400" h="25400"/>
            </a:sp3d>
          </a:bodyPr>
          <a:lstStyle/>
          <a:p>
            <a:pPr algn="l" eaLnBrk="1" hangingPunct="1">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IV- O&amp;M</a:t>
            </a:r>
          </a:p>
        </p:txBody>
      </p:sp>
      <p:sp>
        <p:nvSpPr>
          <p:cNvPr id="131075" name="3 Marcador de número de diapositiva"/>
          <p:cNvSpPr>
            <a:spLocks noGrp="1"/>
          </p:cNvSpPr>
          <p:nvPr>
            <p:ph type="sldNum" sz="quarter" idx="12"/>
          </p:nvPr>
        </p:nvSpPr>
        <p:spPr>
          <a:xfrm>
            <a:off x="8647113" y="6408738"/>
            <a:ext cx="366712" cy="365125"/>
          </a:xfrm>
          <a:noFill/>
        </p:spPr>
        <p:txBody>
          <a:bodyPr anchor="b"/>
          <a:lstStyle/>
          <a:p>
            <a:pPr eaLnBrk="1" hangingPunct="1"/>
            <a:fld id="{E8FD4CAC-7FA7-475D-A214-A45F346621D5}" type="slidenum">
              <a:rPr lang="es-ES" sz="1000" smtClean="0">
                <a:solidFill>
                  <a:schemeClr val="tx1"/>
                </a:solidFill>
                <a:latin typeface="Arial" charset="0"/>
              </a:rPr>
              <a:pPr eaLnBrk="1" hangingPunct="1"/>
              <a:t>32</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857250" y="1643062"/>
            <a:ext cx="7500938" cy="4714895"/>
          </a:xfrm>
        </p:spPr>
        <p:txBody>
          <a:bodyPr>
            <a:normAutofit/>
          </a:bodyPr>
          <a:lstStyle/>
          <a:p>
            <a:pPr algn="just" eaLnBrk="1" hangingPunct="1">
              <a:lnSpc>
                <a:spcPct val="80000"/>
              </a:lnSpc>
            </a:pPr>
            <a:r>
              <a:rPr lang="es-UY" sz="2300" dirty="0"/>
              <a:t>Leasing operativos de hasta 3 Centrales de generación eólica, en el entorno de 180 MW, por un período  de cinco (5) años con opción de UTE de</a:t>
            </a:r>
            <a:r>
              <a:rPr lang="es-UY" sz="2300" dirty="0" smtClean="0"/>
              <a:t>:</a:t>
            </a:r>
          </a:p>
          <a:p>
            <a:pPr algn="just" eaLnBrk="1" hangingPunct="1">
              <a:lnSpc>
                <a:spcPct val="80000"/>
              </a:lnSpc>
            </a:pPr>
            <a:endParaRPr lang="es-UY" sz="1000" dirty="0"/>
          </a:p>
          <a:p>
            <a:pPr lvl="2" eaLnBrk="1" hangingPunct="1">
              <a:lnSpc>
                <a:spcPct val="80000"/>
              </a:lnSpc>
              <a:spcBef>
                <a:spcPts val="600"/>
              </a:spcBef>
              <a:buClr>
                <a:schemeClr val="accent2"/>
              </a:buClr>
            </a:pPr>
            <a:r>
              <a:rPr lang="es-UY" dirty="0"/>
              <a:t>Compra de las Centrales a valor determinado por UTE proporcional a la cuota del leasing (90 cuotas</a:t>
            </a:r>
            <a:r>
              <a:rPr lang="es-UY" dirty="0" smtClean="0"/>
              <a:t>)</a:t>
            </a:r>
          </a:p>
          <a:p>
            <a:pPr lvl="2" eaLnBrk="1" hangingPunct="1">
              <a:lnSpc>
                <a:spcPct val="80000"/>
              </a:lnSpc>
              <a:spcBef>
                <a:spcPts val="600"/>
              </a:spcBef>
              <a:buClr>
                <a:schemeClr val="accent2"/>
              </a:buClr>
            </a:pPr>
            <a:endParaRPr lang="es-UY" sz="800" dirty="0"/>
          </a:p>
          <a:p>
            <a:pPr lvl="2" eaLnBrk="1" hangingPunct="1">
              <a:lnSpc>
                <a:spcPct val="80000"/>
              </a:lnSpc>
              <a:spcBef>
                <a:spcPts val="600"/>
              </a:spcBef>
              <a:buClr>
                <a:schemeClr val="accent2"/>
              </a:buClr>
            </a:pPr>
            <a:r>
              <a:rPr lang="es-UY" dirty="0"/>
              <a:t>Ampliación del leasing por 180 meses (hasta fin de la vida útil) y desmantelamiento al final del período</a:t>
            </a:r>
          </a:p>
          <a:p>
            <a:pPr algn="just" eaLnBrk="1" hangingPunct="1">
              <a:lnSpc>
                <a:spcPct val="80000"/>
              </a:lnSpc>
              <a:buFontTx/>
              <a:buNone/>
            </a:pPr>
            <a:endParaRPr lang="es-UY" sz="1000" dirty="0" smtClean="0"/>
          </a:p>
          <a:p>
            <a:pPr algn="just" eaLnBrk="1" hangingPunct="1">
              <a:lnSpc>
                <a:spcPct val="80000"/>
              </a:lnSpc>
              <a:buFontTx/>
              <a:buNone/>
            </a:pPr>
            <a:endParaRPr lang="es-UY" sz="1000" dirty="0"/>
          </a:p>
          <a:p>
            <a:pPr algn="just" eaLnBrk="1" hangingPunct="1">
              <a:lnSpc>
                <a:spcPct val="80000"/>
              </a:lnSpc>
            </a:pPr>
            <a:r>
              <a:rPr lang="es-ES" sz="2300" dirty="0" smtClean="0"/>
              <a:t>Servicio </a:t>
            </a:r>
            <a:r>
              <a:rPr lang="es-ES" sz="2300" dirty="0"/>
              <a:t>de operación y mantenimiento a partir del vencimiento del período de garantía de la correspondiente Central, </a:t>
            </a:r>
            <a:r>
              <a:rPr lang="es-ES" sz="2300" dirty="0" smtClean="0"/>
              <a:t>por </a:t>
            </a:r>
            <a:r>
              <a:rPr lang="es-ES" sz="2300" dirty="0"/>
              <a:t>un período de tres (3) años ampliable, a opción de UTE, por períodos de dos (2) años hasta un máximo de tres (3) renovaciones</a:t>
            </a:r>
            <a:r>
              <a:rPr lang="es-ES" sz="2300" dirty="0" smtClean="0"/>
              <a:t>.</a:t>
            </a:r>
            <a:endParaRPr lang="es-UY" sz="2300" dirty="0"/>
          </a:p>
        </p:txBody>
      </p:sp>
      <p:sp>
        <p:nvSpPr>
          <p:cNvPr id="3" name="2 Título"/>
          <p:cNvSpPr>
            <a:spLocks noGrp="1"/>
          </p:cNvSpPr>
          <p:nvPr>
            <p:ph type="title" idx="4294967295"/>
          </p:nvPr>
        </p:nvSpPr>
        <p:spPr>
          <a:xfrm>
            <a:off x="485804" y="428612"/>
            <a:ext cx="8229600" cy="1143000"/>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Objeto</a:t>
            </a:r>
          </a:p>
        </p:txBody>
      </p:sp>
      <p:sp>
        <p:nvSpPr>
          <p:cNvPr id="19459" name="3 Marcador de número de diapositiva"/>
          <p:cNvSpPr>
            <a:spLocks noGrp="1"/>
          </p:cNvSpPr>
          <p:nvPr>
            <p:ph type="sldNum" sz="quarter" idx="12"/>
          </p:nvPr>
        </p:nvSpPr>
        <p:spPr>
          <a:xfrm>
            <a:off x="8647113" y="6408738"/>
            <a:ext cx="366712" cy="365125"/>
          </a:xfrm>
          <a:noFill/>
        </p:spPr>
        <p:txBody>
          <a:bodyPr anchor="b"/>
          <a:lstStyle/>
          <a:p>
            <a:pPr eaLnBrk="1" hangingPunct="1"/>
            <a:fld id="{4BF2C06D-28FD-4EF5-8867-5C4B5FECC365}" type="slidenum">
              <a:rPr lang="es-ES" sz="1000" smtClean="0">
                <a:solidFill>
                  <a:schemeClr val="tx1"/>
                </a:solidFill>
                <a:latin typeface="Arial" charset="0"/>
              </a:rPr>
              <a:pPr eaLnBrk="1" hangingPunct="1"/>
              <a:t>4</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contenido"/>
          <p:cNvSpPr>
            <a:spLocks noGrp="1"/>
          </p:cNvSpPr>
          <p:nvPr>
            <p:ph idx="4294967295"/>
          </p:nvPr>
        </p:nvSpPr>
        <p:spPr>
          <a:xfrm>
            <a:off x="1000100" y="1714488"/>
            <a:ext cx="7085013" cy="3897313"/>
          </a:xfrm>
        </p:spPr>
        <p:txBody>
          <a:bodyPr/>
          <a:lstStyle/>
          <a:p>
            <a:pPr algn="just" eaLnBrk="1" hangingPunct="1">
              <a:buFontTx/>
              <a:buNone/>
            </a:pPr>
            <a:endParaRPr lang="es-UY" dirty="0"/>
          </a:p>
          <a:p>
            <a:pPr algn="just" eaLnBrk="1" hangingPunct="1">
              <a:buFontTx/>
              <a:buNone/>
            </a:pPr>
            <a:r>
              <a:rPr lang="es-UY" b="1" dirty="0"/>
              <a:t>Plazo</a:t>
            </a:r>
            <a:r>
              <a:rPr lang="es-UY" dirty="0"/>
              <a:t>:</a:t>
            </a:r>
          </a:p>
          <a:p>
            <a:pPr algn="just" eaLnBrk="1" hangingPunct="1"/>
            <a:endParaRPr lang="es-ES" dirty="0"/>
          </a:p>
          <a:p>
            <a:pPr lvl="1" indent="-377825" algn="just" eaLnBrk="1" hangingPunct="1">
              <a:buClr>
                <a:schemeClr val="accent2"/>
              </a:buClr>
              <a:buFont typeface="Arial" pitchFamily="34" charset="0"/>
              <a:buChar char="•"/>
            </a:pPr>
            <a:r>
              <a:rPr lang="es-ES" dirty="0"/>
              <a:t>El plazo para la Puesta en operación industrial de cada Central no podrá superar los veinticuatro (24) meses.</a:t>
            </a:r>
            <a:endParaRPr lang="es-UY" dirty="0"/>
          </a:p>
          <a:p>
            <a:pPr algn="just" eaLnBrk="1" hangingPunct="1"/>
            <a:endParaRPr lang="es-ES" dirty="0"/>
          </a:p>
          <a:p>
            <a:pPr algn="just" eaLnBrk="1" hangingPunct="1"/>
            <a:endParaRPr lang="es-UY" dirty="0"/>
          </a:p>
          <a:p>
            <a:pPr algn="just" eaLnBrk="1" hangingPunct="1"/>
            <a:endParaRPr lang="es-UY" sz="1100" dirty="0"/>
          </a:p>
          <a:p>
            <a:pPr algn="just" eaLnBrk="1" hangingPunct="1"/>
            <a:endParaRPr lang="es-UY" dirty="0"/>
          </a:p>
          <a:p>
            <a:pPr algn="just" eaLnBrk="1" hangingPunct="1"/>
            <a:endParaRPr lang="es-UY" sz="900" dirty="0"/>
          </a:p>
          <a:p>
            <a:pPr algn="just" eaLnBrk="1" hangingPunct="1"/>
            <a:endParaRPr lang="es-UY" dirty="0"/>
          </a:p>
        </p:txBody>
      </p:sp>
      <p:sp>
        <p:nvSpPr>
          <p:cNvPr id="3" name="2 Título"/>
          <p:cNvSpPr>
            <a:spLocks noGrp="1"/>
          </p:cNvSpPr>
          <p:nvPr>
            <p:ph type="title" idx="4294967295"/>
          </p:nvPr>
        </p:nvSpPr>
        <p:spPr>
          <a:xfrm>
            <a:off x="485804" y="428612"/>
            <a:ext cx="8229600" cy="1143000"/>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Objeto</a:t>
            </a:r>
          </a:p>
        </p:txBody>
      </p:sp>
      <p:sp>
        <p:nvSpPr>
          <p:cNvPr id="20483" name="3 Marcador de número de diapositiva"/>
          <p:cNvSpPr>
            <a:spLocks noGrp="1"/>
          </p:cNvSpPr>
          <p:nvPr>
            <p:ph type="sldNum" sz="quarter" idx="12"/>
          </p:nvPr>
        </p:nvSpPr>
        <p:spPr>
          <a:xfrm>
            <a:off x="8647113" y="6408738"/>
            <a:ext cx="366712" cy="365125"/>
          </a:xfrm>
          <a:noFill/>
        </p:spPr>
        <p:txBody>
          <a:bodyPr anchor="b"/>
          <a:lstStyle/>
          <a:p>
            <a:pPr eaLnBrk="1" hangingPunct="1"/>
            <a:fld id="{983D39AA-51D9-4E65-8DF2-57542F194B8C}" type="slidenum">
              <a:rPr lang="es-ES" sz="1000" smtClean="0">
                <a:solidFill>
                  <a:schemeClr val="tx1"/>
                </a:solidFill>
                <a:latin typeface="Arial" charset="0"/>
              </a:rPr>
              <a:pPr eaLnBrk="1" hangingPunct="1"/>
              <a:t>5</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contenido"/>
          <p:cNvSpPr>
            <a:spLocks noGrp="1"/>
          </p:cNvSpPr>
          <p:nvPr>
            <p:ph idx="4294967295"/>
          </p:nvPr>
        </p:nvSpPr>
        <p:spPr>
          <a:xfrm>
            <a:off x="1063625" y="1714488"/>
            <a:ext cx="7085013" cy="1947863"/>
          </a:xfrm>
        </p:spPr>
        <p:txBody>
          <a:bodyPr/>
          <a:lstStyle/>
          <a:p>
            <a:pPr algn="just" eaLnBrk="1" hangingPunct="1">
              <a:buFontTx/>
              <a:buNone/>
            </a:pPr>
            <a:r>
              <a:rPr lang="es-UY" b="1" dirty="0"/>
              <a:t>Ubicación de los proyectos</a:t>
            </a:r>
            <a:r>
              <a:rPr lang="es-UY" dirty="0"/>
              <a:t>:</a:t>
            </a:r>
          </a:p>
          <a:p>
            <a:pPr lvl="1" indent="-377825" algn="just" eaLnBrk="1" hangingPunct="1">
              <a:buFont typeface="Wingdings 3" pitchFamily="18" charset="2"/>
              <a:buChar char=""/>
            </a:pPr>
            <a:r>
              <a:rPr lang="es-UY" dirty="0"/>
              <a:t>Colonia Arias en el Dpto. de Flores</a:t>
            </a:r>
          </a:p>
          <a:p>
            <a:pPr lvl="1" indent="-377825" algn="just" eaLnBrk="1" hangingPunct="1">
              <a:buFont typeface="Wingdings 3" pitchFamily="18" charset="2"/>
              <a:buChar char=""/>
            </a:pPr>
            <a:r>
              <a:rPr lang="es-UY" dirty="0"/>
              <a:t>Colonia R. Mendoza en el Dpto de Colonia</a:t>
            </a:r>
          </a:p>
          <a:p>
            <a:pPr lvl="1" indent="-377825" algn="just" eaLnBrk="1" hangingPunct="1">
              <a:buFont typeface="Wingdings 3" pitchFamily="18" charset="2"/>
              <a:buChar char=""/>
            </a:pPr>
            <a:r>
              <a:rPr lang="es-UY" dirty="0"/>
              <a:t>Colonia Mc </a:t>
            </a:r>
            <a:r>
              <a:rPr lang="es-UY" dirty="0" err="1"/>
              <a:t>Meekan</a:t>
            </a:r>
            <a:r>
              <a:rPr lang="es-UY" dirty="0"/>
              <a:t> en el Dpto de San José</a:t>
            </a:r>
          </a:p>
          <a:p>
            <a:pPr algn="just" eaLnBrk="1" hangingPunct="1"/>
            <a:endParaRPr lang="es-UY" dirty="0"/>
          </a:p>
          <a:p>
            <a:pPr algn="just" eaLnBrk="1" hangingPunct="1"/>
            <a:endParaRPr lang="es-UY" sz="1100" dirty="0"/>
          </a:p>
          <a:p>
            <a:pPr algn="just" eaLnBrk="1" hangingPunct="1"/>
            <a:endParaRPr lang="es-UY" dirty="0"/>
          </a:p>
          <a:p>
            <a:pPr algn="just" eaLnBrk="1" hangingPunct="1"/>
            <a:endParaRPr lang="es-UY" sz="900" dirty="0"/>
          </a:p>
          <a:p>
            <a:pPr algn="just" eaLnBrk="1" hangingPunct="1"/>
            <a:endParaRPr lang="es-UY" dirty="0"/>
          </a:p>
        </p:txBody>
      </p:sp>
      <p:sp>
        <p:nvSpPr>
          <p:cNvPr id="3" name="2 Título"/>
          <p:cNvSpPr>
            <a:spLocks noGrp="1"/>
          </p:cNvSpPr>
          <p:nvPr>
            <p:ph type="title" idx="4294967295"/>
          </p:nvPr>
        </p:nvSpPr>
        <p:spPr>
          <a:xfrm>
            <a:off x="485804" y="428612"/>
            <a:ext cx="8229600" cy="1143000"/>
          </a:xfrm>
          <a:noFill/>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Objeto</a:t>
            </a:r>
          </a:p>
        </p:txBody>
      </p:sp>
      <p:pic>
        <p:nvPicPr>
          <p:cNvPr id="21507" name="Picture 4"/>
          <p:cNvPicPr>
            <a:picLocks noChangeAspect="1" noChangeArrowheads="1"/>
          </p:cNvPicPr>
          <p:nvPr/>
        </p:nvPicPr>
        <p:blipFill>
          <a:blip r:embed="rId2" cstate="print"/>
          <a:srcRect/>
          <a:stretch>
            <a:fillRect/>
          </a:stretch>
        </p:blipFill>
        <p:spPr bwMode="auto">
          <a:xfrm>
            <a:off x="1357313" y="3837003"/>
            <a:ext cx="6429375" cy="1806575"/>
          </a:xfrm>
          <a:prstGeom prst="rect">
            <a:avLst/>
          </a:prstGeom>
          <a:noFill/>
          <a:ln w="9525">
            <a:noFill/>
            <a:miter lim="800000"/>
            <a:headEnd/>
            <a:tailEnd/>
          </a:ln>
        </p:spPr>
      </p:pic>
      <p:sp>
        <p:nvSpPr>
          <p:cNvPr id="21508" name="4 Marcador de número de diapositiva"/>
          <p:cNvSpPr>
            <a:spLocks noGrp="1"/>
          </p:cNvSpPr>
          <p:nvPr>
            <p:ph type="sldNum" sz="quarter" idx="12"/>
          </p:nvPr>
        </p:nvSpPr>
        <p:spPr>
          <a:xfrm>
            <a:off x="8647113" y="6408738"/>
            <a:ext cx="366712" cy="365125"/>
          </a:xfrm>
          <a:noFill/>
        </p:spPr>
        <p:txBody>
          <a:bodyPr anchor="b"/>
          <a:lstStyle/>
          <a:p>
            <a:pPr eaLnBrk="1" hangingPunct="1"/>
            <a:fld id="{1B5D7990-C4F0-47A6-95A4-B93493F6546B}" type="slidenum">
              <a:rPr lang="es-ES" sz="1000" smtClean="0">
                <a:solidFill>
                  <a:schemeClr val="tx1"/>
                </a:solidFill>
                <a:latin typeface="Arial" charset="0"/>
              </a:rPr>
              <a:pPr eaLnBrk="1" hangingPunct="1"/>
              <a:t>6</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4 Marcador de número de diapositiva"/>
          <p:cNvSpPr>
            <a:spLocks noGrp="1"/>
          </p:cNvSpPr>
          <p:nvPr>
            <p:ph type="sldNum" sz="quarter" idx="12"/>
          </p:nvPr>
        </p:nvSpPr>
        <p:spPr>
          <a:xfrm>
            <a:off x="8647113" y="6408738"/>
            <a:ext cx="366712" cy="365125"/>
          </a:xfrm>
          <a:noFill/>
        </p:spPr>
        <p:txBody>
          <a:bodyPr anchor="b"/>
          <a:lstStyle/>
          <a:p>
            <a:pPr eaLnBrk="1" hangingPunct="1"/>
            <a:fld id="{8AEEE5F3-52EF-44EF-8B0A-144D717A3690}" type="slidenum">
              <a:rPr lang="es-ES" sz="1000" smtClean="0">
                <a:solidFill>
                  <a:schemeClr val="tx1"/>
                </a:solidFill>
                <a:latin typeface="Arial" charset="0"/>
              </a:rPr>
              <a:pPr eaLnBrk="1" hangingPunct="1"/>
              <a:t>7</a:t>
            </a:fld>
            <a:endParaRPr lang="es-ES" sz="1000" smtClean="0">
              <a:solidFill>
                <a:schemeClr val="tx1"/>
              </a:solidFill>
              <a:latin typeface="Arial" charset="0"/>
            </a:endParaRPr>
          </a:p>
        </p:txBody>
      </p:sp>
      <p:pic>
        <p:nvPicPr>
          <p:cNvPr id="112641" name="Picture 1"/>
          <p:cNvPicPr>
            <a:picLocks noChangeAspect="1" noChangeArrowheads="1"/>
          </p:cNvPicPr>
          <p:nvPr/>
        </p:nvPicPr>
        <p:blipFill>
          <a:blip r:embed="rId2" cstate="print"/>
          <a:srcRect/>
          <a:stretch>
            <a:fillRect/>
          </a:stretch>
        </p:blipFill>
        <p:spPr bwMode="auto">
          <a:xfrm>
            <a:off x="1571604" y="142584"/>
            <a:ext cx="5643602" cy="6187564"/>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2" cstate="print"/>
          <a:srcRect/>
          <a:stretch>
            <a:fillRect/>
          </a:stretch>
        </p:blipFill>
        <p:spPr bwMode="auto">
          <a:xfrm>
            <a:off x="1214438" y="876300"/>
            <a:ext cx="6310312" cy="5410200"/>
          </a:xfrm>
          <a:prstGeom prst="rect">
            <a:avLst/>
          </a:prstGeom>
          <a:noFill/>
          <a:ln w="9525">
            <a:noFill/>
            <a:miter lim="800000"/>
            <a:headEnd/>
            <a:tailEnd/>
          </a:ln>
        </p:spPr>
      </p:pic>
      <p:sp>
        <p:nvSpPr>
          <p:cNvPr id="23555" name="3 Marcador de número de diapositiva"/>
          <p:cNvSpPr>
            <a:spLocks noGrp="1"/>
          </p:cNvSpPr>
          <p:nvPr>
            <p:ph type="sldNum" sz="quarter" idx="12"/>
          </p:nvPr>
        </p:nvSpPr>
        <p:spPr>
          <a:xfrm>
            <a:off x="8647113" y="6408738"/>
            <a:ext cx="366712" cy="365125"/>
          </a:xfrm>
          <a:noFill/>
        </p:spPr>
        <p:txBody>
          <a:bodyPr anchor="b"/>
          <a:lstStyle/>
          <a:p>
            <a:pPr eaLnBrk="1" hangingPunct="1"/>
            <a:fld id="{296777A8-7125-4E77-AED0-107E17CA0170}" type="slidenum">
              <a:rPr lang="es-ES" sz="1000" smtClean="0">
                <a:solidFill>
                  <a:schemeClr val="tx1"/>
                </a:solidFill>
                <a:latin typeface="Arial" charset="0"/>
              </a:rPr>
              <a:pPr eaLnBrk="1" hangingPunct="1"/>
              <a:t>8</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785786" y="1928802"/>
            <a:ext cx="7085013" cy="3857652"/>
          </a:xfrm>
        </p:spPr>
        <p:txBody>
          <a:bodyPr>
            <a:normAutofit lnSpcReduction="10000"/>
          </a:bodyPr>
          <a:lstStyle/>
          <a:p>
            <a:pPr algn="just" eaLnBrk="1" hangingPunct="1">
              <a:lnSpc>
                <a:spcPct val="90000"/>
              </a:lnSpc>
              <a:buFontTx/>
              <a:buNone/>
            </a:pPr>
            <a:r>
              <a:rPr lang="es-UY" b="1" dirty="0" smtClean="0"/>
              <a:t>Información brindada por UTE</a:t>
            </a:r>
            <a:r>
              <a:rPr lang="es-UY" dirty="0" smtClean="0"/>
              <a:t>:</a:t>
            </a:r>
            <a:endParaRPr lang="es-UY" dirty="0"/>
          </a:p>
          <a:p>
            <a:pPr algn="just" eaLnBrk="1" hangingPunct="1">
              <a:lnSpc>
                <a:spcPct val="90000"/>
              </a:lnSpc>
              <a:buFontTx/>
              <a:buNone/>
            </a:pPr>
            <a:r>
              <a:rPr lang="es-UY" sz="2600" dirty="0"/>
              <a:t> </a:t>
            </a:r>
          </a:p>
          <a:p>
            <a:pPr algn="just" eaLnBrk="1" hangingPunct="1">
              <a:lnSpc>
                <a:spcPct val="90000"/>
              </a:lnSpc>
            </a:pPr>
            <a:r>
              <a:rPr lang="es-UY" sz="2400" dirty="0" smtClean="0"/>
              <a:t>Datos de viento medidos</a:t>
            </a:r>
          </a:p>
          <a:p>
            <a:pPr algn="just" eaLnBrk="1" hangingPunct="1">
              <a:lnSpc>
                <a:spcPct val="90000"/>
              </a:lnSpc>
            </a:pPr>
            <a:endParaRPr lang="es-UY" sz="2400" dirty="0" smtClean="0"/>
          </a:p>
          <a:p>
            <a:pPr algn="just" eaLnBrk="1" hangingPunct="1">
              <a:lnSpc>
                <a:spcPct val="90000"/>
              </a:lnSpc>
            </a:pPr>
            <a:r>
              <a:rPr lang="es-UY" sz="2400" dirty="0" smtClean="0"/>
              <a:t>Datos de viento en un punto de referencia para el cual se deberá calcular la curva de potencia de la Central (Viento comparativo)</a:t>
            </a:r>
          </a:p>
          <a:p>
            <a:pPr algn="just" eaLnBrk="1" hangingPunct="1">
              <a:lnSpc>
                <a:spcPct val="90000"/>
              </a:lnSpc>
            </a:pPr>
            <a:endParaRPr lang="es-UY" sz="2400" dirty="0" smtClean="0"/>
          </a:p>
          <a:p>
            <a:pPr algn="just" eaLnBrk="1" hangingPunct="1">
              <a:lnSpc>
                <a:spcPct val="90000"/>
              </a:lnSpc>
            </a:pPr>
            <a:r>
              <a:rPr lang="es-UY" sz="2400" dirty="0" smtClean="0"/>
              <a:t>Punto de conexión a la red a partir del cual las obras están a cargo de UTE</a:t>
            </a:r>
          </a:p>
          <a:p>
            <a:pPr algn="just" eaLnBrk="1" hangingPunct="1">
              <a:lnSpc>
                <a:spcPct val="90000"/>
              </a:lnSpc>
            </a:pPr>
            <a:endParaRPr lang="es-UY" sz="2400" dirty="0" smtClean="0"/>
          </a:p>
          <a:p>
            <a:pPr algn="just" eaLnBrk="1" hangingPunct="1">
              <a:lnSpc>
                <a:spcPct val="90000"/>
              </a:lnSpc>
              <a:buFontTx/>
              <a:buNone/>
            </a:pPr>
            <a:endParaRPr lang="es-UY" sz="2600" dirty="0"/>
          </a:p>
          <a:p>
            <a:pPr algn="just" eaLnBrk="1" hangingPunct="1">
              <a:lnSpc>
                <a:spcPct val="90000"/>
              </a:lnSpc>
            </a:pPr>
            <a:endParaRPr lang="es-UY" sz="2600" dirty="0"/>
          </a:p>
          <a:p>
            <a:pPr algn="just" eaLnBrk="1" hangingPunct="1">
              <a:lnSpc>
                <a:spcPct val="90000"/>
              </a:lnSpc>
            </a:pPr>
            <a:endParaRPr lang="es-UY" sz="900" dirty="0"/>
          </a:p>
          <a:p>
            <a:pPr algn="just" eaLnBrk="1" hangingPunct="1">
              <a:lnSpc>
                <a:spcPct val="90000"/>
              </a:lnSpc>
            </a:pPr>
            <a:endParaRPr lang="es-UY" sz="2600" dirty="0"/>
          </a:p>
          <a:p>
            <a:pPr algn="just" eaLnBrk="1" hangingPunct="1">
              <a:lnSpc>
                <a:spcPct val="90000"/>
              </a:lnSpc>
            </a:pPr>
            <a:endParaRPr lang="es-UY" sz="800" dirty="0"/>
          </a:p>
          <a:p>
            <a:pPr algn="just" eaLnBrk="1" hangingPunct="1">
              <a:lnSpc>
                <a:spcPct val="90000"/>
              </a:lnSpc>
            </a:pPr>
            <a:endParaRPr lang="es-UY" sz="2600" dirty="0"/>
          </a:p>
        </p:txBody>
      </p:sp>
      <p:sp>
        <p:nvSpPr>
          <p:cNvPr id="3" name="2 Título"/>
          <p:cNvSpPr>
            <a:spLocks noGrp="1"/>
          </p:cNvSpPr>
          <p:nvPr>
            <p:ph type="title" idx="4294967295"/>
          </p:nvPr>
        </p:nvSpPr>
        <p:spPr>
          <a:xfrm>
            <a:off x="485804" y="428612"/>
            <a:ext cx="8443914" cy="1143000"/>
          </a:xfrm>
          <a:noFill/>
          <a:ln/>
        </p:spPr>
        <p:txBody>
          <a:bodyPr rtlCol="0">
            <a:normAutofit fontScale="90000"/>
            <a:scene3d>
              <a:camera prst="orthographicFront"/>
              <a:lightRig rig="soft" dir="t"/>
            </a:scene3d>
            <a:sp3d prstMaterial="softEdge">
              <a:bevelT w="25400" h="25400"/>
            </a:sp3d>
          </a:bodyPr>
          <a:lstStyle/>
          <a:p>
            <a:pPr algn="l" eaLnBrk="1" fontAlgn="auto" hangingPunct="1">
              <a:spcAft>
                <a:spcPts val="0"/>
              </a:spcAft>
              <a:defRPr/>
            </a:pPr>
            <a:r>
              <a:rPr lang="es-UY" sz="4100" kern="1200" dirty="0">
                <a:solidFill>
                  <a:schemeClr val="tx2"/>
                </a:solidFill>
                <a:effectLst>
                  <a:outerShdw blurRad="31750" dist="25400" dir="5400000" algn="tl" rotWithShape="0">
                    <a:srgbClr val="000000">
                      <a:alpha val="25000"/>
                    </a:srgbClr>
                  </a:outerShdw>
                </a:effectLst>
                <a:latin typeface="+mj-lt"/>
                <a:ea typeface="+mj-ea"/>
                <a:cs typeface="+mj-cs"/>
              </a:rPr>
              <a:t>Volumen I- Preparación de Ofertas</a:t>
            </a:r>
          </a:p>
        </p:txBody>
      </p:sp>
      <p:sp>
        <p:nvSpPr>
          <p:cNvPr id="24579" name="3 Marcador de número de diapositiva"/>
          <p:cNvSpPr>
            <a:spLocks noGrp="1"/>
          </p:cNvSpPr>
          <p:nvPr>
            <p:ph type="sldNum" sz="quarter" idx="12"/>
          </p:nvPr>
        </p:nvSpPr>
        <p:spPr>
          <a:xfrm>
            <a:off x="8647113" y="6408738"/>
            <a:ext cx="366712" cy="365125"/>
          </a:xfrm>
          <a:noFill/>
        </p:spPr>
        <p:txBody>
          <a:bodyPr anchor="b"/>
          <a:lstStyle/>
          <a:p>
            <a:pPr eaLnBrk="1" hangingPunct="1"/>
            <a:fld id="{D8B73356-C91E-44DE-99BA-C6F1E030FB1E}" type="slidenum">
              <a:rPr lang="es-ES" sz="1000" smtClean="0">
                <a:solidFill>
                  <a:schemeClr val="tx1"/>
                </a:solidFill>
                <a:latin typeface="Arial" charset="0"/>
              </a:rPr>
              <a:pPr eaLnBrk="1" hangingPunct="1"/>
              <a:t>9</a:t>
            </a:fld>
            <a:endParaRPr lang="es-ES" sz="100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
        <a:ea typeface=""/>
        <a:cs typeface=""/>
      </a:majorFont>
      <a:minorFont>
        <a:latin typeface=""/>
        <a:ea typeface=""/>
        <a:cs typeface=""/>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5972</TotalTime>
  <Words>1702</Words>
  <Application>Microsoft Office PowerPoint</Application>
  <PresentationFormat>Presentación en pantalla (4:3)</PresentationFormat>
  <Paragraphs>296</Paragraphs>
  <Slides>32</Slides>
  <Notes>2</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32</vt:i4>
      </vt:variant>
    </vt:vector>
  </HeadingPairs>
  <TitlesOfParts>
    <vt:vector size="35" baseType="lpstr">
      <vt:lpstr>Presentación en blanco</vt:lpstr>
      <vt:lpstr>Concurrencia</vt:lpstr>
      <vt:lpstr>Ecuación</vt:lpstr>
      <vt:lpstr>Leasing Eólico</vt:lpstr>
      <vt:lpstr>Fundamento</vt:lpstr>
      <vt:lpstr>Estructura</vt:lpstr>
      <vt:lpstr>Volumen I- Objeto</vt:lpstr>
      <vt:lpstr>Volumen I- Objeto</vt:lpstr>
      <vt:lpstr>Volumen I- Objeto</vt:lpstr>
      <vt:lpstr>Presentación de PowerPoint</vt:lpstr>
      <vt:lpstr>Presentación de PowerPoint</vt:lpstr>
      <vt:lpstr>Volumen I- Preparación de Ofertas</vt:lpstr>
      <vt:lpstr>Volumen I- Preparación de Ofertas</vt:lpstr>
      <vt:lpstr>Volumen I- Preparación de Ofertas</vt:lpstr>
      <vt:lpstr>Volumen I- Preparación de Ofertas</vt:lpstr>
      <vt:lpstr>Volumen I- Preparación de Ofertas</vt:lpstr>
      <vt:lpstr>Volumen I- Preparación de Ofertas</vt:lpstr>
      <vt:lpstr>Volumen I- Preparación de Ofertas</vt:lpstr>
      <vt:lpstr>Volumen I- Preparación de Ofertas</vt:lpstr>
      <vt:lpstr>Volumen I- Preparación de Ofertas</vt:lpstr>
      <vt:lpstr>Volumen I- Preparación de Ofertas</vt:lpstr>
      <vt:lpstr>Volumen I- Estudio de Ofertas</vt:lpstr>
      <vt:lpstr>Volumen I- Adjudicación</vt:lpstr>
      <vt:lpstr>Volumen I- Adjudicación</vt:lpstr>
      <vt:lpstr>Volumen II- Contrato</vt:lpstr>
      <vt:lpstr>Volumen II- Contrato</vt:lpstr>
      <vt:lpstr>Volumen II- Contrato</vt:lpstr>
      <vt:lpstr>Volumen II- Contrato</vt:lpstr>
      <vt:lpstr>Volumen II- Contrato</vt:lpstr>
      <vt:lpstr>Volumen III – Central generadora</vt:lpstr>
      <vt:lpstr>Volumen III – Central generadora</vt:lpstr>
      <vt:lpstr>Volumen III – Central generadora</vt:lpstr>
      <vt:lpstr>Volumen III – Central generadora</vt:lpstr>
      <vt:lpstr>Volumen IV- O&amp;M</vt:lpstr>
      <vt:lpstr>Volumen IV- O&amp;M</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Leasing Eólico</dc:title>
  <dc:creator>Administrador</dc:creator>
  <cp:lastModifiedBy>Vanessa Labadie</cp:lastModifiedBy>
  <cp:revision>422</cp:revision>
  <dcterms:created xsi:type="dcterms:W3CDTF">2011-07-04T19:24:14Z</dcterms:created>
  <dcterms:modified xsi:type="dcterms:W3CDTF">2013-10-22T13:09:29Z</dcterms:modified>
</cp:coreProperties>
</file>